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57" r:id="rId3"/>
    <p:sldId id="275" r:id="rId4"/>
    <p:sldId id="277" r:id="rId5"/>
    <p:sldId id="289" r:id="rId6"/>
    <p:sldId id="288" r:id="rId7"/>
    <p:sldId id="290" r:id="rId8"/>
    <p:sldId id="282" r:id="rId9"/>
    <p:sldId id="283" r:id="rId10"/>
    <p:sldId id="284" r:id="rId11"/>
    <p:sldId id="285" r:id="rId12"/>
    <p:sldId id="286" r:id="rId13"/>
    <p:sldId id="287" r:id="rId14"/>
    <p:sldId id="258" r:id="rId15"/>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4"/>
  </p:normalViewPr>
  <p:slideViewPr>
    <p:cSldViewPr>
      <p:cViewPr varScale="1">
        <p:scale>
          <a:sx n="90" d="100"/>
          <a:sy n="90" d="100"/>
        </p:scale>
        <p:origin x="174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780CE761-A501-4572-B787-6BC23CC4F952}" type="datetimeFigureOut">
              <a:rPr lang="en-US" smtClean="0"/>
              <a:pPr/>
              <a:t>12/29/22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34E73A8A-AF3B-40DD-B83B-F889D2389BA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E73A8A-AF3B-40DD-B83B-F889D2389BAC}" type="slidenum">
              <a:rPr lang="en-US" smtClean="0"/>
              <a:pPr/>
              <a:t>2</a:t>
            </a:fld>
            <a:endParaRPr lang="en-US" dirty="0"/>
          </a:p>
        </p:txBody>
      </p:sp>
    </p:spTree>
    <p:extLst>
      <p:ext uri="{BB962C8B-B14F-4D97-AF65-F5344CB8AC3E}">
        <p14:creationId xmlns:p14="http://schemas.microsoft.com/office/powerpoint/2010/main" val="1056815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a:p>
        </p:txBody>
      </p:sp>
    </p:spTree>
    <p:extLst>
      <p:ext uri="{BB962C8B-B14F-4D97-AF65-F5344CB8AC3E}">
        <p14:creationId xmlns:p14="http://schemas.microsoft.com/office/powerpoint/2010/main" val="2057503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9E2C24-1099-8B48-A5D1-8E89D0F2DEB1}" type="slidenum">
              <a:rPr lang="en-US" smtClean="0"/>
              <a:t>6</a:t>
            </a:fld>
            <a:endParaRPr lang="en-US"/>
          </a:p>
        </p:txBody>
      </p:sp>
    </p:spTree>
    <p:extLst>
      <p:ext uri="{BB962C8B-B14F-4D97-AF65-F5344CB8AC3E}">
        <p14:creationId xmlns:p14="http://schemas.microsoft.com/office/powerpoint/2010/main" val="491112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9E2C24-1099-8B48-A5D1-8E89D0F2DEB1}" type="slidenum">
              <a:rPr lang="en-US" smtClean="0"/>
              <a:t>8</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3AFF4B-7D57-4F1F-B68D-C7245F690949}" type="slidenum">
              <a:rPr lang="en-US" smtClean="0"/>
              <a:pPr/>
              <a:t>9</a:t>
            </a:fld>
            <a:endParaRPr lang="en-US" dirty="0"/>
          </a:p>
        </p:txBody>
      </p:sp>
    </p:spTree>
    <p:extLst>
      <p:ext uri="{BB962C8B-B14F-4D97-AF65-F5344CB8AC3E}">
        <p14:creationId xmlns:p14="http://schemas.microsoft.com/office/powerpoint/2010/main" val="80495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dirty="0"/>
          </a:p>
        </p:txBody>
      </p:sp>
    </p:spTree>
    <p:extLst>
      <p:ext uri="{BB962C8B-B14F-4D97-AF65-F5344CB8AC3E}">
        <p14:creationId xmlns:p14="http://schemas.microsoft.com/office/powerpoint/2010/main" val="309903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12/29/22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12/29/22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a:t>Ecclesiastes</a:t>
            </a:r>
          </a:p>
        </p:txBody>
      </p:sp>
      <p:sp>
        <p:nvSpPr>
          <p:cNvPr id="5" name="Title 4">
            <a:extLst>
              <a:ext uri="{FF2B5EF4-FFF2-40B4-BE49-F238E27FC236}">
                <a16:creationId xmlns:a16="http://schemas.microsoft.com/office/drawing/2014/main" id="{81EFCD0C-6A87-474A-9655-0999DA652C2B}"/>
              </a:ext>
            </a:extLst>
          </p:cNvPr>
          <p:cNvSpPr>
            <a:spLocks noGrp="1"/>
          </p:cNvSpPr>
          <p:nvPr>
            <p:ph type="ctrTitle"/>
          </p:nvPr>
        </p:nvSpPr>
        <p:spPr/>
        <p:txBody>
          <a:bodyPr/>
          <a:lstStyle/>
          <a:p>
            <a:r>
              <a:rPr lang="en-US" dirty="0"/>
              <a:t>Purposeful Living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Ecclesiastes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47918" y="1488295"/>
            <a:ext cx="8848164" cy="5474143"/>
          </a:xfrm>
        </p:spPr>
        <p:txBody>
          <a:bodyPr>
            <a:noAutofit/>
          </a:bodyPr>
          <a:lstStyle/>
          <a:p>
            <a:pPr marL="89154" indent="0">
              <a:buNone/>
            </a:pPr>
            <a:r>
              <a:rPr lang="en-US" sz="2400" dirty="0"/>
              <a:t>Ecclesiastes presents us a naturalistic vision of life—one that sees life through distinctively human eyes—but ultimately recognizes the rule and reign of God in the world.  A life below the sun is vanity without Him.  Its humanistic quality has made the book especially popular among younger audiences today, men and women who have seen more than their fair share of pain and instability in life but who still cling to their hope in God.</a:t>
            </a:r>
          </a:p>
          <a:p>
            <a:pPr marL="89154" indent="0">
              <a:buNone/>
            </a:pPr>
            <a:endParaRPr lang="en-US" sz="2400" dirty="0"/>
          </a:p>
        </p:txBody>
      </p:sp>
    </p:spTree>
    <p:extLst>
      <p:ext uri="{BB962C8B-B14F-4D97-AF65-F5344CB8AC3E}">
        <p14:creationId xmlns:p14="http://schemas.microsoft.com/office/powerpoint/2010/main" val="4271229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408176"/>
            <a:ext cx="8915400" cy="6059424"/>
          </a:xfrm>
        </p:spPr>
        <p:txBody>
          <a:bodyPr>
            <a:noAutofit/>
          </a:bodyPr>
          <a:lstStyle/>
          <a:p>
            <a:pPr marL="118872" indent="0">
              <a:buNone/>
            </a:pPr>
            <a:r>
              <a:rPr lang="en-US" sz="2100" dirty="0"/>
              <a:t>Ecclesiastes, like much of life, represents a journey from one point to another.  Solomon articulated his starting point early in the book: “Vanity of vanities! All is vanity” (</a:t>
            </a:r>
            <a:r>
              <a:rPr lang="en-US" sz="2100" dirty="0" err="1"/>
              <a:t>Ecc</a:t>
            </a:r>
            <a:r>
              <a:rPr lang="en-US" sz="2100" dirty="0"/>
              <a:t>. 1:2), indicating the utter futility and meaninglessness of life as he saw it.  Nothing made sense to him because he had already tried any number of remedies—pleasure, work, and intellect—to alleviate his sense of feeling lost in the world.</a:t>
            </a:r>
          </a:p>
          <a:p>
            <a:endParaRPr lang="en-US" sz="2100" dirty="0"/>
          </a:p>
          <a:p>
            <a:pPr marL="118872" indent="0">
              <a:buNone/>
            </a:pPr>
            <a:r>
              <a:rPr lang="en-US" sz="2100" dirty="0"/>
              <a:t>However, even in the writer’s desperate search for meaning and significance in life, God remained present.  For instance, we read that God provides food, drink, and work (2:24); both the sinner and the righteous person live in God’s sight (2:26); God’s deeds are eternal (3:14); and God empowers people to enjoy His provision (5:19).  Ultimately, the great truth of Ecclesiastes lies in the acknowledgment of God’s ever-present hand on our lives.  Even when injustice and uncertainty threaten to overwhelm us, we can trust Him and follow after Him (12:13–14).  Succinctly put, Solomon concludes,  “Fear God and keep His commandments.”  </a:t>
            </a:r>
          </a:p>
          <a:p>
            <a:pPr marL="89154" indent="0">
              <a:buNone/>
            </a:pPr>
            <a:endParaRPr lang="en-US" sz="2000" dirty="0"/>
          </a:p>
        </p:txBody>
      </p:sp>
    </p:spTree>
    <p:extLst>
      <p:ext uri="{BB962C8B-B14F-4D97-AF65-F5344CB8AC3E}">
        <p14:creationId xmlns:p14="http://schemas.microsoft.com/office/powerpoint/2010/main" val="23135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152400" y="1600200"/>
            <a:ext cx="8839200" cy="5257800"/>
          </a:xfrm>
        </p:spPr>
        <p:txBody>
          <a:bodyPr>
            <a:normAutofit fontScale="92500" lnSpcReduction="20000"/>
          </a:bodyPr>
          <a:lstStyle/>
          <a:p>
            <a:pPr marL="118872" indent="0">
              <a:buNone/>
            </a:pPr>
            <a:r>
              <a:rPr lang="en-US" sz="2200" dirty="0"/>
              <a:t>We all desire meaning in life.  Often that search takes us along winding, up-and-down paths filled with bursts of satisfaction that shine bright for a time but eventually fade. In one sense, it’s satisfying to see that experience echoed throughout Ecclesiastes.  An appreciation for our common humanity emerges from reading its pages.  We relate to the journey of Solomon because, for so many of us, it is our own.  When we attempt to find meaning in the pursuit of pleasure, the commitment to a job, or through plumbing intellectual depths, we all eventually find in each of these pursuits a dead end.</a:t>
            </a:r>
          </a:p>
          <a:p>
            <a:pPr marL="118872" indent="0">
              <a:buNone/>
            </a:pPr>
            <a:endParaRPr lang="en-US" sz="2200" dirty="0"/>
          </a:p>
          <a:p>
            <a:pPr marL="118872" indent="0">
              <a:buNone/>
            </a:pPr>
            <a:r>
              <a:rPr lang="en-US" sz="2200" dirty="0"/>
              <a:t>Ecclesiastes shows us a man who lived through this process and came out on the other side with a wiser, more seasoned perspective.  It is his journal.  When we’re surrounded by the temptation to proclaim life’s ultimate emptiness, we can find in Ecclesiastes a vision tempered by experience and ultimately seen through divinely colored lenses.  Life is destined to remain unsatisfying apart from our recognition of God’s intervention.  It only remains to be seen whether or not we will place our trust in His sure and able hands.</a:t>
            </a:r>
          </a:p>
          <a:p>
            <a:pPr marL="118872" indent="0">
              <a:buNone/>
            </a:pPr>
            <a:endParaRPr lang="en-US" sz="2200" dirty="0"/>
          </a:p>
          <a:p>
            <a:pPr marL="118872" indent="0">
              <a:buNone/>
            </a:pPr>
            <a:r>
              <a:rPr lang="en-US" sz="2200" dirty="0"/>
              <a:t>Have you struggled with misplaced pursuits in life? Does your life lack the meaning and purpose you desire? Hear the words of Solomon that they might encourage you to place your trust solely in the Lord.</a:t>
            </a:r>
          </a:p>
          <a:p>
            <a:pPr marL="118872" indent="0">
              <a:buNone/>
            </a:pPr>
            <a:endParaRPr lang="en-US" sz="2200" dirty="0"/>
          </a:p>
          <a:p>
            <a:pPr marL="118872" indent="0">
              <a:buNone/>
            </a:pPr>
            <a:endParaRPr lang="en-US" sz="2200" dirty="0"/>
          </a:p>
        </p:txBody>
      </p:sp>
    </p:spTree>
    <p:extLst>
      <p:ext uri="{BB962C8B-B14F-4D97-AF65-F5344CB8AC3E}">
        <p14:creationId xmlns:p14="http://schemas.microsoft.com/office/powerpoint/2010/main" val="3487663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FDF1A-87BD-D84F-A64D-C22C99F0F1F5}"/>
              </a:ext>
            </a:extLst>
          </p:cNvPr>
          <p:cNvSpPr>
            <a:spLocks noGrp="1"/>
          </p:cNvSpPr>
          <p:nvPr>
            <p:ph type="title"/>
          </p:nvPr>
        </p:nvSpPr>
        <p:spPr/>
        <p:txBody>
          <a:bodyPr>
            <a:normAutofit/>
          </a:bodyPr>
          <a:lstStyle/>
          <a:p>
            <a:r>
              <a:rPr lang="en-US" sz="3200" dirty="0"/>
              <a:t>Brief Outline</a:t>
            </a:r>
          </a:p>
        </p:txBody>
      </p:sp>
      <p:sp>
        <p:nvSpPr>
          <p:cNvPr id="3" name="Content Placeholder 2">
            <a:extLst>
              <a:ext uri="{FF2B5EF4-FFF2-40B4-BE49-F238E27FC236}">
                <a16:creationId xmlns:a16="http://schemas.microsoft.com/office/drawing/2014/main" id="{D13796C7-F2A2-E144-B051-B7776FD5F560}"/>
              </a:ext>
            </a:extLst>
          </p:cNvPr>
          <p:cNvSpPr>
            <a:spLocks noGrp="1"/>
          </p:cNvSpPr>
          <p:nvPr>
            <p:ph idx="1"/>
          </p:nvPr>
        </p:nvSpPr>
        <p:spPr>
          <a:xfrm>
            <a:off x="152400" y="1600200"/>
            <a:ext cx="8763000" cy="5257800"/>
          </a:xfrm>
        </p:spPr>
        <p:txBody>
          <a:bodyPr>
            <a:normAutofit/>
          </a:bodyPr>
          <a:lstStyle/>
          <a:p>
            <a:pPr marL="118872" indent="0">
              <a:buNone/>
            </a:pPr>
            <a:r>
              <a:rPr lang="en-US" sz="2100" dirty="0"/>
              <a:t>I.   Problem stated: “All is vanity,”  Chapter 1:1-3</a:t>
            </a:r>
          </a:p>
          <a:p>
            <a:pPr marL="118872" indent="0">
              <a:buNone/>
            </a:pPr>
            <a:r>
              <a:rPr lang="en-US" sz="2100" dirty="0"/>
              <a:t>II.  Experiment made, Chapters 1:4—12:12…Seeking satisfaction in the </a:t>
            </a:r>
            <a:br>
              <a:rPr lang="en-US" sz="2100" dirty="0"/>
            </a:br>
            <a:r>
              <a:rPr lang="en-US" sz="2100" dirty="0"/>
              <a:t>      following:</a:t>
            </a:r>
            <a:br>
              <a:rPr lang="en-US" sz="2100" dirty="0"/>
            </a:br>
            <a:r>
              <a:rPr lang="en-US" sz="2100" dirty="0"/>
              <a:t>      A. Science (the laws of nature), Chapter 1:4-11</a:t>
            </a:r>
          </a:p>
          <a:p>
            <a:pPr marL="118872" indent="0">
              <a:buNone/>
            </a:pPr>
            <a:r>
              <a:rPr lang="en-US" sz="2100" dirty="0"/>
              <a:t>      B.  Wisdom and philosophy, Chapter 1:12-18</a:t>
            </a:r>
          </a:p>
          <a:p>
            <a:pPr marL="118872" indent="0">
              <a:buNone/>
            </a:pPr>
            <a:r>
              <a:rPr lang="en-US" sz="2100" dirty="0"/>
              <a:t>      C.  Pleasure, Chapter 2:1-11</a:t>
            </a:r>
          </a:p>
          <a:p>
            <a:pPr marL="118872" indent="0">
              <a:buNone/>
            </a:pPr>
            <a:r>
              <a:rPr lang="en-US" sz="2100" dirty="0"/>
              <a:t>      D.  Materialism (living for the “now”), Chapter 2:12-26</a:t>
            </a:r>
          </a:p>
          <a:p>
            <a:pPr marL="118872" indent="0">
              <a:buNone/>
            </a:pPr>
            <a:r>
              <a:rPr lang="en-US" sz="2100" dirty="0"/>
              <a:t>      E.  Fatalism, Chapter 3:1-15</a:t>
            </a:r>
          </a:p>
          <a:p>
            <a:pPr marL="118872" indent="0">
              <a:buNone/>
            </a:pPr>
            <a:r>
              <a:rPr lang="en-US" sz="2100" dirty="0"/>
              <a:t>      F.  Egoism, Chapters 3:16—4:16</a:t>
            </a:r>
          </a:p>
          <a:p>
            <a:pPr marL="118872" indent="0">
              <a:buNone/>
            </a:pPr>
            <a:r>
              <a:rPr lang="en-US" sz="2100" dirty="0"/>
              <a:t>      G. Religion, Chapter 5:1-8</a:t>
            </a:r>
          </a:p>
          <a:p>
            <a:pPr marL="118872" indent="0">
              <a:buNone/>
            </a:pPr>
            <a:r>
              <a:rPr lang="en-US" sz="2100" dirty="0"/>
              <a:t>      H. Wealth, Chapters 5:9—6:12</a:t>
            </a:r>
          </a:p>
          <a:p>
            <a:pPr marL="118872" indent="0">
              <a:buNone/>
            </a:pPr>
            <a:r>
              <a:rPr lang="en-US" sz="2100" dirty="0"/>
              <a:t>       I. Morality (the “good life”), Chapters 7:1—12:12</a:t>
            </a:r>
          </a:p>
          <a:p>
            <a:pPr marL="118872" indent="0">
              <a:buNone/>
            </a:pPr>
            <a:r>
              <a:rPr lang="en-US" sz="2100" dirty="0"/>
              <a:t>III. Result of experiment, Chapter 12:13-14</a:t>
            </a:r>
          </a:p>
          <a:p>
            <a:pPr marL="118872" indent="0">
              <a:buNone/>
            </a:pPr>
            <a:br>
              <a:rPr lang="en-US" sz="2000" dirty="0"/>
            </a:br>
            <a:r>
              <a:rPr lang="en-US" sz="2000" dirty="0"/>
              <a:t>	 		</a:t>
            </a:r>
            <a:r>
              <a:rPr lang="en-US" sz="2000" b="1" i="1" dirty="0"/>
              <a:t>All things under the sun are vanity</a:t>
            </a:r>
            <a:r>
              <a:rPr lang="en-US" sz="2000" i="1" dirty="0"/>
              <a:t>.</a:t>
            </a:r>
          </a:p>
        </p:txBody>
      </p:sp>
    </p:spTree>
    <p:extLst>
      <p:ext uri="{BB962C8B-B14F-4D97-AF65-F5344CB8AC3E}">
        <p14:creationId xmlns:p14="http://schemas.microsoft.com/office/powerpoint/2010/main" val="232513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457200" y="1600201"/>
            <a:ext cx="8229600" cy="4800600"/>
          </a:xfrm>
        </p:spPr>
        <p:txBody>
          <a:bodyPr>
            <a:noAutofit/>
          </a:bodyPr>
          <a:lstStyle/>
          <a:p>
            <a:pPr marL="633222" indent="-514350">
              <a:buFont typeface="+mj-lt"/>
              <a:buAutoNum type="arabicPeriod"/>
            </a:pPr>
            <a:r>
              <a:rPr lang="en-US" sz="2400" dirty="0"/>
              <a:t>Without God, the wisdom of man is useless.</a:t>
            </a:r>
          </a:p>
          <a:p>
            <a:pPr marL="633222" indent="-514350">
              <a:buFont typeface="+mj-lt"/>
              <a:buAutoNum type="arabicPeriod"/>
            </a:pPr>
            <a:r>
              <a:rPr lang="en-US" sz="2400" dirty="0"/>
              <a:t>Without God, the pleasures of man are useless.  </a:t>
            </a:r>
          </a:p>
          <a:p>
            <a:pPr marL="633222" indent="-514350">
              <a:buFont typeface="+mj-lt"/>
              <a:buAutoNum type="arabicPeriod"/>
            </a:pPr>
            <a:r>
              <a:rPr lang="en-US" sz="2400" dirty="0"/>
              <a:t>Without God, the existence of man and beast are equally useless (both will die).  </a:t>
            </a:r>
          </a:p>
          <a:p>
            <a:pPr marL="633222" indent="-514350">
              <a:buFont typeface="+mj-lt"/>
              <a:buAutoNum type="arabicPeriod"/>
            </a:pPr>
            <a:r>
              <a:rPr lang="en-US" sz="2400" dirty="0"/>
              <a:t>Without God, people are shallow, or empty.   </a:t>
            </a:r>
          </a:p>
          <a:p>
            <a:pPr marL="633222" indent="-514350">
              <a:buFont typeface="+mj-lt"/>
              <a:buAutoNum type="arabicPeriod"/>
            </a:pPr>
            <a:r>
              <a:rPr lang="en-US" sz="2400" dirty="0"/>
              <a:t>Without God, man does not know the proper way to dispense justice.  </a:t>
            </a:r>
          </a:p>
          <a:p>
            <a:pPr marL="633222" indent="-514350">
              <a:buFont typeface="+mj-lt"/>
              <a:buAutoNum type="arabicPeriod"/>
            </a:pPr>
            <a:r>
              <a:rPr lang="en-US" sz="2400" dirty="0"/>
              <a:t>Without God, man has no hope of being anything but empty, or doing anything that is not vanity.   </a:t>
            </a:r>
          </a:p>
        </p:txBody>
      </p:sp>
      <p:sp>
        <p:nvSpPr>
          <p:cNvPr id="4" name="TextBox 3">
            <a:extLst>
              <a:ext uri="{FF2B5EF4-FFF2-40B4-BE49-F238E27FC236}">
                <a16:creationId xmlns:a16="http://schemas.microsoft.com/office/drawing/2014/main" id="{4D9BF46A-1B3E-BD4D-A3B9-DA5B18560F95}"/>
              </a:ext>
            </a:extLst>
          </p:cNvPr>
          <p:cNvSpPr txBox="1"/>
          <p:nvPr/>
        </p:nvSpPr>
        <p:spPr>
          <a:xfrm>
            <a:off x="685800" y="5257799"/>
            <a:ext cx="7848600" cy="1200329"/>
          </a:xfrm>
          <a:prstGeom prst="rect">
            <a:avLst/>
          </a:prstGeom>
          <a:noFill/>
          <a:ln w="38100">
            <a:solidFill>
              <a:schemeClr val="tx1"/>
            </a:solidFill>
          </a:ln>
        </p:spPr>
        <p:txBody>
          <a:bodyPr wrap="square" rtlCol="0">
            <a:spAutoFit/>
          </a:bodyPr>
          <a:lstStyle/>
          <a:p>
            <a:r>
              <a:rPr lang="en-US" sz="2400" dirty="0"/>
              <a:t>“So if a person lives many years, let him rejoice in them all; but let him remember that the days of darkness will be many.  All that comes is vanity” (11:8; cf. 12:13)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Ecclesiastes</a:t>
            </a:r>
          </a:p>
        </p:txBody>
      </p:sp>
      <p:sp>
        <p:nvSpPr>
          <p:cNvPr id="3" name="Content Placeholder 2"/>
          <p:cNvSpPr>
            <a:spLocks noGrp="1"/>
          </p:cNvSpPr>
          <p:nvPr>
            <p:ph idx="1"/>
          </p:nvPr>
        </p:nvSpPr>
        <p:spPr>
          <a:xfrm>
            <a:off x="762000" y="1447800"/>
            <a:ext cx="8229600" cy="5082809"/>
          </a:xfrm>
        </p:spPr>
        <p:txBody>
          <a:bodyPr/>
          <a:lstStyle/>
          <a:p>
            <a:pPr>
              <a:buNone/>
            </a:pPr>
            <a:r>
              <a:rPr lang="en-US" dirty="0"/>
              <a:t>	    </a:t>
            </a:r>
            <a:r>
              <a:rPr lang="en-US" sz="2400" b="1" dirty="0"/>
              <a:t> </a:t>
            </a:r>
          </a:p>
          <a:p>
            <a:pPr>
              <a:buNone/>
            </a:pPr>
            <a:endParaRPr lang="en-US" sz="1800" b="1" dirty="0"/>
          </a:p>
        </p:txBody>
      </p:sp>
      <p:sp>
        <p:nvSpPr>
          <p:cNvPr id="133" name="Footer Placeholder 132"/>
          <p:cNvSpPr>
            <a:spLocks noGrp="1"/>
          </p:cNvSpPr>
          <p:nvPr>
            <p:ph type="ftr" sz="quarter" idx="11"/>
          </p:nvPr>
        </p:nvSpPr>
        <p:spPr>
          <a:xfrm>
            <a:off x="3124200" y="6324600"/>
            <a:ext cx="5507719" cy="381000"/>
          </a:xfrm>
        </p:spPr>
        <p:txBody>
          <a:bodyPr/>
          <a:lstStyle/>
          <a:p>
            <a:r>
              <a:rPr lang="en-US" sz="1050" dirty="0"/>
              <a:t>                              From God's Masterwork - Swindoll</a:t>
            </a:r>
          </a:p>
        </p:txBody>
      </p:sp>
      <p:cxnSp>
        <p:nvCxnSpPr>
          <p:cNvPr id="5" name="Straight Connector 4"/>
          <p:cNvCxnSpPr/>
          <p:nvPr/>
        </p:nvCxnSpPr>
        <p:spPr>
          <a:xfrm rot="5400000">
            <a:off x="-16133" y="2835533"/>
            <a:ext cx="2775466"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429500" y="2705100"/>
            <a:ext cx="25146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flipH="1">
            <a:off x="1295400" y="4267200"/>
            <a:ext cx="7315200" cy="32266"/>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206633" y="5388233"/>
            <a:ext cx="2177534"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429500" y="52197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95400" y="6477000"/>
            <a:ext cx="73152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648200"/>
            <a:ext cx="8610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4953000"/>
            <a:ext cx="8610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257800"/>
            <a:ext cx="8610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867400"/>
            <a:ext cx="86106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553200" y="3352800"/>
            <a:ext cx="1371600" cy="369332"/>
          </a:xfrm>
          <a:prstGeom prst="rect">
            <a:avLst/>
          </a:prstGeom>
          <a:noFill/>
        </p:spPr>
        <p:txBody>
          <a:bodyPr wrap="square" rtlCol="0">
            <a:spAutoFit/>
          </a:bodyPr>
          <a:lstStyle/>
          <a:p>
            <a:r>
              <a:rPr lang="en-US" b="1" dirty="0"/>
              <a:t> </a:t>
            </a:r>
          </a:p>
        </p:txBody>
      </p:sp>
      <p:sp>
        <p:nvSpPr>
          <p:cNvPr id="86" name="TextBox 85"/>
          <p:cNvSpPr txBox="1"/>
          <p:nvPr/>
        </p:nvSpPr>
        <p:spPr>
          <a:xfrm>
            <a:off x="4114800" y="4648200"/>
            <a:ext cx="1524000" cy="369332"/>
          </a:xfrm>
          <a:prstGeom prst="rect">
            <a:avLst/>
          </a:prstGeom>
          <a:noFill/>
        </p:spPr>
        <p:txBody>
          <a:bodyPr wrap="square" rtlCol="0">
            <a:spAutoFit/>
          </a:bodyPr>
          <a:lstStyle/>
          <a:p>
            <a:pPr algn="ctr"/>
            <a:r>
              <a:rPr lang="en-US" b="1" dirty="0"/>
              <a:t>     </a:t>
            </a:r>
            <a:r>
              <a:rPr lang="en-US" dirty="0"/>
              <a:t>Personal</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86400"/>
            <a:ext cx="1600200" cy="307777"/>
          </a:xfrm>
          <a:prstGeom prst="rect">
            <a:avLst/>
          </a:prstGeom>
          <a:noFill/>
        </p:spPr>
        <p:txBody>
          <a:bodyPr wrap="square" rtlCol="0">
            <a:spAutoFit/>
          </a:bodyPr>
          <a:lstStyle/>
          <a:p>
            <a:r>
              <a:rPr lang="en-US" sz="1400" b="1" i="1" dirty="0"/>
              <a:t> </a:t>
            </a:r>
          </a:p>
        </p:txBody>
      </p:sp>
      <p:cxnSp>
        <p:nvCxnSpPr>
          <p:cNvPr id="45" name="Straight Connector 44"/>
          <p:cNvCxnSpPr/>
          <p:nvPr/>
        </p:nvCxnSpPr>
        <p:spPr>
          <a:xfrm rot="5400000">
            <a:off x="5981700" y="27813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3543300" y="3238500"/>
            <a:ext cx="1905000" cy="152400"/>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66" name="TextBox 65"/>
          <p:cNvSpPr txBox="1"/>
          <p:nvPr/>
        </p:nvSpPr>
        <p:spPr>
          <a:xfrm>
            <a:off x="1295400" y="3962400"/>
            <a:ext cx="1853966" cy="338554"/>
          </a:xfrm>
          <a:prstGeom prst="rect">
            <a:avLst/>
          </a:prstGeom>
          <a:noFill/>
        </p:spPr>
        <p:txBody>
          <a:bodyPr wrap="square" rtlCol="0">
            <a:spAutoFit/>
          </a:bodyPr>
          <a:lstStyle/>
          <a:p>
            <a:r>
              <a:rPr lang="en-US" sz="1600" dirty="0"/>
              <a:t>    Chap 1:1-11</a:t>
            </a:r>
          </a:p>
        </p:txBody>
      </p:sp>
      <p:sp>
        <p:nvSpPr>
          <p:cNvPr id="72" name="TextBox 71"/>
          <p:cNvSpPr txBox="1"/>
          <p:nvPr/>
        </p:nvSpPr>
        <p:spPr>
          <a:xfrm>
            <a:off x="4343400" y="3962400"/>
            <a:ext cx="1828800" cy="338554"/>
          </a:xfrm>
          <a:prstGeom prst="rect">
            <a:avLst/>
          </a:prstGeom>
          <a:noFill/>
        </p:spPr>
        <p:txBody>
          <a:bodyPr wrap="square" rtlCol="0">
            <a:spAutoFit/>
          </a:bodyPr>
          <a:lstStyle/>
          <a:p>
            <a:r>
              <a:rPr lang="en-US" sz="1400" dirty="0"/>
              <a:t>  </a:t>
            </a:r>
            <a:r>
              <a:rPr lang="en-US" sz="1600" dirty="0"/>
              <a:t>Chap  7:1-11:6</a:t>
            </a:r>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657600"/>
            <a:ext cx="1305165" cy="307777"/>
          </a:xfrm>
          <a:prstGeom prst="rect">
            <a:avLst/>
          </a:prstGeom>
          <a:noFill/>
        </p:spPr>
        <p:txBody>
          <a:bodyPr wrap="square" rtlCol="0">
            <a:spAutoFit/>
          </a:bodyPr>
          <a:lstStyle/>
          <a:p>
            <a:r>
              <a:rPr lang="en-US" sz="1400" dirty="0"/>
              <a:t>  </a:t>
            </a:r>
          </a:p>
        </p:txBody>
      </p:sp>
      <p:cxnSp>
        <p:nvCxnSpPr>
          <p:cNvPr id="61" name="Straight Connector 60"/>
          <p:cNvCxnSpPr/>
          <p:nvPr/>
        </p:nvCxnSpPr>
        <p:spPr>
          <a:xfrm rot="5400000">
            <a:off x="1333505" y="2781299"/>
            <a:ext cx="2819397" cy="15240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610100" y="27813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0" y="47244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2667000" y="3962400"/>
            <a:ext cx="1752600" cy="338554"/>
          </a:xfrm>
          <a:prstGeom prst="rect">
            <a:avLst/>
          </a:prstGeom>
          <a:noFill/>
        </p:spPr>
        <p:txBody>
          <a:bodyPr wrap="square" rtlCol="0">
            <a:spAutoFit/>
          </a:bodyPr>
          <a:lstStyle/>
          <a:p>
            <a:r>
              <a:rPr lang="en-US" sz="1600" dirty="0"/>
              <a:t>     Chap 1:12-6:12 </a:t>
            </a:r>
          </a:p>
        </p:txBody>
      </p:sp>
      <p:sp>
        <p:nvSpPr>
          <p:cNvPr id="118" name="TextBox 117"/>
          <p:cNvSpPr txBox="1"/>
          <p:nvPr/>
        </p:nvSpPr>
        <p:spPr>
          <a:xfrm>
            <a:off x="5791200" y="3962400"/>
            <a:ext cx="1981200" cy="584775"/>
          </a:xfrm>
          <a:prstGeom prst="rect">
            <a:avLst/>
          </a:prstGeom>
          <a:noFill/>
        </p:spPr>
        <p:txBody>
          <a:bodyPr wrap="square" rtlCol="0">
            <a:spAutoFit/>
          </a:bodyPr>
          <a:lstStyle/>
          <a:p>
            <a:r>
              <a:rPr lang="en-US" sz="1600" dirty="0"/>
              <a:t> Chap 11:7-12:8</a:t>
            </a:r>
          </a:p>
          <a:p>
            <a:r>
              <a:rPr lang="en-US" sz="1600" dirty="0"/>
              <a:t>           </a:t>
            </a:r>
          </a:p>
        </p:txBody>
      </p:sp>
      <p:sp>
        <p:nvSpPr>
          <p:cNvPr id="120" name="TextBox 119"/>
          <p:cNvSpPr txBox="1"/>
          <p:nvPr/>
        </p:nvSpPr>
        <p:spPr>
          <a:xfrm>
            <a:off x="7162800" y="3962400"/>
            <a:ext cx="1524000" cy="338554"/>
          </a:xfrm>
          <a:prstGeom prst="rect">
            <a:avLst/>
          </a:prstGeom>
          <a:noFill/>
        </p:spPr>
        <p:txBody>
          <a:bodyPr wrap="square" rtlCol="0">
            <a:spAutoFit/>
          </a:bodyPr>
          <a:lstStyle/>
          <a:p>
            <a:r>
              <a:rPr lang="en-US" sz="1400" dirty="0"/>
              <a:t>  </a:t>
            </a:r>
            <a:r>
              <a:rPr lang="en-US" sz="1600" dirty="0"/>
              <a:t>Chap  12: 9-14</a:t>
            </a:r>
          </a:p>
        </p:txBody>
      </p:sp>
      <p:sp>
        <p:nvSpPr>
          <p:cNvPr id="144" name="TextBox 143"/>
          <p:cNvSpPr txBox="1"/>
          <p:nvPr/>
        </p:nvSpPr>
        <p:spPr>
          <a:xfrm>
            <a:off x="5105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1600200" y="1524000"/>
            <a:ext cx="35052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48" name="TextBox 147"/>
          <p:cNvSpPr txBox="1"/>
          <p:nvPr/>
        </p:nvSpPr>
        <p:spPr>
          <a:xfrm rot="283774">
            <a:off x="8237144" y="1463341"/>
            <a:ext cx="461665" cy="2050393"/>
          </a:xfrm>
          <a:prstGeom prst="rect">
            <a:avLst/>
          </a:prstGeom>
          <a:noFill/>
        </p:spPr>
        <p:txBody>
          <a:bodyPr vert="vert270" wrap="square" rtlCol="0">
            <a:spAutoFit/>
          </a:bodyPr>
          <a:lstStyle/>
          <a:p>
            <a:r>
              <a:rPr lang="en-US" dirty="0"/>
              <a:t> </a:t>
            </a:r>
          </a:p>
        </p:txBody>
      </p:sp>
      <p:sp>
        <p:nvSpPr>
          <p:cNvPr id="153" name="TextBox 152"/>
          <p:cNvSpPr txBox="1"/>
          <p:nvPr/>
        </p:nvSpPr>
        <p:spPr>
          <a:xfrm>
            <a:off x="5334000" y="2057400"/>
            <a:ext cx="1066800" cy="338554"/>
          </a:xfrm>
          <a:prstGeom prst="rect">
            <a:avLst/>
          </a:prstGeom>
          <a:noFill/>
        </p:spPr>
        <p:txBody>
          <a:bodyPr wrap="square" rtlCol="0">
            <a:spAutoFit/>
          </a:bodyPr>
          <a:lstStyle/>
          <a:p>
            <a:r>
              <a:rPr lang="en-US" sz="1600"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51" name="TextBox 50"/>
          <p:cNvSpPr txBox="1"/>
          <p:nvPr/>
        </p:nvSpPr>
        <p:spPr>
          <a:xfrm>
            <a:off x="1447800" y="1524000"/>
            <a:ext cx="1747080" cy="307777"/>
          </a:xfrm>
          <a:prstGeom prst="rect">
            <a:avLst/>
          </a:prstGeom>
          <a:noFill/>
        </p:spPr>
        <p:txBody>
          <a:bodyPr wrap="square" rtlCol="0">
            <a:spAutoFit/>
          </a:bodyPr>
          <a:lstStyle/>
          <a:p>
            <a:r>
              <a:rPr lang="en-US" sz="1400" b="1" dirty="0">
                <a:latin typeface="Arial Black" pitchFamily="34" charset="0"/>
              </a:rPr>
              <a:t>Introduction</a:t>
            </a:r>
          </a:p>
        </p:txBody>
      </p:sp>
      <p:sp>
        <p:nvSpPr>
          <p:cNvPr id="52" name="TextBox 51"/>
          <p:cNvSpPr txBox="1"/>
          <p:nvPr/>
        </p:nvSpPr>
        <p:spPr>
          <a:xfrm>
            <a:off x="2971800" y="1524000"/>
            <a:ext cx="3048000" cy="307777"/>
          </a:xfrm>
          <a:prstGeom prst="rect">
            <a:avLst/>
          </a:prstGeom>
          <a:noFill/>
        </p:spPr>
        <p:txBody>
          <a:bodyPr wrap="square" rtlCol="0">
            <a:spAutoFit/>
          </a:bodyPr>
          <a:lstStyle/>
          <a:p>
            <a:r>
              <a:rPr lang="en-US" sz="1400" b="1" dirty="0">
                <a:latin typeface="Arial Black" pitchFamily="34" charset="0"/>
              </a:rPr>
              <a:t> Investigation &amp; Discoveries </a:t>
            </a:r>
          </a:p>
        </p:txBody>
      </p:sp>
      <p:sp>
        <p:nvSpPr>
          <p:cNvPr id="55" name="TextBox 54"/>
          <p:cNvSpPr txBox="1"/>
          <p:nvPr/>
        </p:nvSpPr>
        <p:spPr>
          <a:xfrm>
            <a:off x="1600200" y="1981200"/>
            <a:ext cx="990600" cy="369332"/>
          </a:xfrm>
          <a:prstGeom prst="rect">
            <a:avLst/>
          </a:prstGeom>
          <a:noFill/>
        </p:spPr>
        <p:txBody>
          <a:bodyPr wrap="square" rtlCol="0">
            <a:spAutoFit/>
          </a:bodyPr>
          <a:lstStyle/>
          <a:p>
            <a:r>
              <a:rPr lang="en-US" dirty="0"/>
              <a:t>   </a:t>
            </a:r>
            <a:r>
              <a:rPr lang="en-US" sz="1600" dirty="0"/>
              <a:t>Writer</a:t>
            </a:r>
          </a:p>
        </p:txBody>
      </p:sp>
      <p:cxnSp>
        <p:nvCxnSpPr>
          <p:cNvPr id="58" name="Straight Connector 57"/>
          <p:cNvCxnSpPr/>
          <p:nvPr/>
        </p:nvCxnSpPr>
        <p:spPr>
          <a:xfrm>
            <a:off x="1905000" y="23622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1676400" y="2362200"/>
            <a:ext cx="1162727" cy="338554"/>
          </a:xfrm>
          <a:prstGeom prst="rect">
            <a:avLst/>
          </a:prstGeom>
          <a:noFill/>
        </p:spPr>
        <p:txBody>
          <a:bodyPr wrap="square" rtlCol="0">
            <a:spAutoFit/>
          </a:bodyPr>
          <a:lstStyle/>
          <a:p>
            <a:r>
              <a:rPr lang="en-US" sz="1600" dirty="0"/>
              <a:t>Theme</a:t>
            </a:r>
          </a:p>
        </p:txBody>
      </p:sp>
      <p:sp>
        <p:nvSpPr>
          <p:cNvPr id="70" name="TextBox 69"/>
          <p:cNvSpPr txBox="1"/>
          <p:nvPr/>
        </p:nvSpPr>
        <p:spPr>
          <a:xfrm>
            <a:off x="1371600" y="2667000"/>
            <a:ext cx="2646364" cy="584775"/>
          </a:xfrm>
          <a:prstGeom prst="rect">
            <a:avLst/>
          </a:prstGeom>
          <a:noFill/>
        </p:spPr>
        <p:txBody>
          <a:bodyPr wrap="square" rtlCol="0">
            <a:spAutoFit/>
          </a:bodyPr>
          <a:lstStyle/>
          <a:p>
            <a:r>
              <a:rPr lang="en-US" sz="1600" dirty="0"/>
              <a:t>    Questions &amp; </a:t>
            </a:r>
          </a:p>
          <a:p>
            <a:r>
              <a:rPr lang="en-US" sz="1600" dirty="0"/>
              <a:t>    Illustrations</a:t>
            </a:r>
          </a:p>
        </p:txBody>
      </p:sp>
      <p:cxnSp>
        <p:nvCxnSpPr>
          <p:cNvPr id="74" name="Straight Connector 73"/>
          <p:cNvCxnSpPr/>
          <p:nvPr/>
        </p:nvCxnSpPr>
        <p:spPr>
          <a:xfrm>
            <a:off x="1905000" y="2667000"/>
            <a:ext cx="428964" cy="0"/>
          </a:xfrm>
          <a:prstGeom prst="line">
            <a:avLst/>
          </a:prstGeom>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3048000" y="1752600"/>
            <a:ext cx="2438400" cy="584775"/>
          </a:xfrm>
          <a:prstGeom prst="rect">
            <a:avLst/>
          </a:prstGeom>
          <a:noFill/>
        </p:spPr>
        <p:txBody>
          <a:bodyPr wrap="square" rtlCol="0">
            <a:spAutoFit/>
          </a:bodyPr>
          <a:lstStyle/>
          <a:p>
            <a:r>
              <a:rPr lang="en-US" sz="1600" i="1" dirty="0"/>
              <a:t>“I set my mind to seek and explore by wisdom…” (1:13)</a:t>
            </a:r>
          </a:p>
        </p:txBody>
      </p:sp>
      <p:sp>
        <p:nvSpPr>
          <p:cNvPr id="119" name="TextBox 118"/>
          <p:cNvSpPr txBox="1"/>
          <p:nvPr/>
        </p:nvSpPr>
        <p:spPr>
          <a:xfrm flipH="1">
            <a:off x="2743200" y="2286000"/>
            <a:ext cx="1905000" cy="307777"/>
          </a:xfrm>
          <a:prstGeom prst="rect">
            <a:avLst/>
          </a:prstGeom>
          <a:noFill/>
        </p:spPr>
        <p:txBody>
          <a:bodyPr wrap="square" rtlCol="0">
            <a:spAutoFit/>
          </a:bodyPr>
          <a:lstStyle/>
          <a:p>
            <a:r>
              <a:rPr lang="en-US" sz="1400" dirty="0"/>
              <a:t> PERSONAL PURSUITS </a:t>
            </a:r>
          </a:p>
        </p:txBody>
      </p:sp>
      <p:sp>
        <p:nvSpPr>
          <p:cNvPr id="121" name="TextBox 120"/>
          <p:cNvSpPr txBox="1"/>
          <p:nvPr/>
        </p:nvSpPr>
        <p:spPr>
          <a:xfrm>
            <a:off x="2819400" y="2590800"/>
            <a:ext cx="1185055" cy="1384995"/>
          </a:xfrm>
          <a:prstGeom prst="rect">
            <a:avLst/>
          </a:prstGeom>
          <a:noFill/>
        </p:spPr>
        <p:txBody>
          <a:bodyPr wrap="square" rtlCol="0">
            <a:spAutoFit/>
          </a:bodyPr>
          <a:lstStyle/>
          <a:p>
            <a:r>
              <a:rPr lang="en-US" sz="1200" dirty="0"/>
              <a:t>Knowledge</a:t>
            </a:r>
          </a:p>
          <a:p>
            <a:r>
              <a:rPr lang="en-US" sz="1200" dirty="0"/>
              <a:t>Amusements</a:t>
            </a:r>
          </a:p>
          <a:p>
            <a:r>
              <a:rPr lang="en-US" sz="1200" dirty="0"/>
              <a:t>Possessions</a:t>
            </a:r>
          </a:p>
          <a:p>
            <a:r>
              <a:rPr lang="en-US" sz="1200" dirty="0"/>
              <a:t>Folly</a:t>
            </a:r>
          </a:p>
          <a:p>
            <a:r>
              <a:rPr lang="en-US" sz="1200" dirty="0"/>
              <a:t>Labor</a:t>
            </a:r>
          </a:p>
          <a:p>
            <a:r>
              <a:rPr lang="en-US" sz="1200" dirty="0"/>
              <a:t>Philosophy</a:t>
            </a:r>
          </a:p>
          <a:p>
            <a:r>
              <a:rPr lang="en-US" sz="1200" dirty="0"/>
              <a:t>Riches</a:t>
            </a:r>
          </a:p>
        </p:txBody>
      </p:sp>
      <p:sp>
        <p:nvSpPr>
          <p:cNvPr id="134" name="TextBox 133"/>
          <p:cNvSpPr txBox="1"/>
          <p:nvPr/>
        </p:nvSpPr>
        <p:spPr>
          <a:xfrm rot="259117">
            <a:off x="3950357" y="2590346"/>
            <a:ext cx="461665" cy="1451202"/>
          </a:xfrm>
          <a:prstGeom prst="rect">
            <a:avLst/>
          </a:prstGeom>
          <a:noFill/>
        </p:spPr>
        <p:txBody>
          <a:bodyPr vert="vert270" wrap="square" rtlCol="0">
            <a:spAutoFit/>
          </a:bodyPr>
          <a:lstStyle/>
          <a:p>
            <a:r>
              <a:rPr lang="en-US" dirty="0"/>
              <a:t>    </a:t>
            </a:r>
            <a:r>
              <a:rPr lang="en-US" dirty="0">
                <a:latin typeface="Arial Narrow" pitchFamily="34" charset="0"/>
              </a:rPr>
              <a:t> </a:t>
            </a:r>
            <a:r>
              <a:rPr lang="en-US" b="1" dirty="0">
                <a:latin typeface="Arial Narrow" pitchFamily="34" charset="0"/>
              </a:rPr>
              <a:t>V A N I T Y</a:t>
            </a:r>
          </a:p>
        </p:txBody>
      </p:sp>
      <p:sp>
        <p:nvSpPr>
          <p:cNvPr id="161" name="TextBox 160"/>
          <p:cNvSpPr txBox="1"/>
          <p:nvPr/>
        </p:nvSpPr>
        <p:spPr>
          <a:xfrm>
            <a:off x="4495800" y="2286000"/>
            <a:ext cx="1676400" cy="307777"/>
          </a:xfrm>
          <a:prstGeom prst="rect">
            <a:avLst/>
          </a:prstGeom>
          <a:noFill/>
        </p:spPr>
        <p:txBody>
          <a:bodyPr wrap="square" rtlCol="0">
            <a:spAutoFit/>
          </a:bodyPr>
          <a:lstStyle/>
          <a:p>
            <a:r>
              <a:rPr lang="en-US" sz="1400" dirty="0"/>
              <a:t>   CONCLUSIONS</a:t>
            </a:r>
          </a:p>
        </p:txBody>
      </p:sp>
      <p:sp>
        <p:nvSpPr>
          <p:cNvPr id="165" name="TextBox 164"/>
          <p:cNvSpPr txBox="1"/>
          <p:nvPr/>
        </p:nvSpPr>
        <p:spPr>
          <a:xfrm>
            <a:off x="4495800" y="2590800"/>
            <a:ext cx="1498231" cy="1384995"/>
          </a:xfrm>
          <a:prstGeom prst="rect">
            <a:avLst/>
          </a:prstGeom>
          <a:noFill/>
        </p:spPr>
        <p:txBody>
          <a:bodyPr wrap="square" rtlCol="0">
            <a:spAutoFit/>
          </a:bodyPr>
          <a:lstStyle/>
          <a:p>
            <a:r>
              <a:rPr lang="en-US" sz="1400" b="1" dirty="0"/>
              <a:t>Without God’s help:</a:t>
            </a:r>
            <a:r>
              <a:rPr lang="en-US" sz="1400" dirty="0"/>
              <a:t> Humans cannot discover what Is good for  them – wisdom verses folly.  </a:t>
            </a:r>
          </a:p>
        </p:txBody>
      </p:sp>
      <p:sp>
        <p:nvSpPr>
          <p:cNvPr id="169" name="TextBox 168"/>
          <p:cNvSpPr txBox="1"/>
          <p:nvPr/>
        </p:nvSpPr>
        <p:spPr>
          <a:xfrm>
            <a:off x="6019800" y="1447800"/>
            <a:ext cx="1756582" cy="369332"/>
          </a:xfrm>
          <a:prstGeom prst="rect">
            <a:avLst/>
          </a:prstGeom>
          <a:noFill/>
        </p:spPr>
        <p:txBody>
          <a:bodyPr wrap="square" rtlCol="0">
            <a:spAutoFit/>
          </a:bodyPr>
          <a:lstStyle/>
          <a:p>
            <a:r>
              <a:rPr lang="en-US" sz="1400" dirty="0">
                <a:latin typeface="Arial Black" pitchFamily="34" charset="0"/>
              </a:rPr>
              <a:t> Admonition   </a:t>
            </a:r>
            <a:r>
              <a:rPr lang="en-US" dirty="0"/>
              <a:t> </a:t>
            </a:r>
          </a:p>
        </p:txBody>
      </p:sp>
      <p:sp>
        <p:nvSpPr>
          <p:cNvPr id="170" name="TextBox 169"/>
          <p:cNvSpPr txBox="1"/>
          <p:nvPr/>
        </p:nvSpPr>
        <p:spPr>
          <a:xfrm>
            <a:off x="5943601" y="1981200"/>
            <a:ext cx="1447800" cy="523220"/>
          </a:xfrm>
          <a:prstGeom prst="rect">
            <a:avLst/>
          </a:prstGeom>
          <a:noFill/>
        </p:spPr>
        <p:txBody>
          <a:bodyPr wrap="square" rtlCol="0">
            <a:spAutoFit/>
          </a:bodyPr>
          <a:lstStyle/>
          <a:p>
            <a:r>
              <a:rPr lang="en-US" sz="1400" dirty="0"/>
              <a:t>      A warning </a:t>
            </a:r>
          </a:p>
          <a:p>
            <a:r>
              <a:rPr lang="en-US" sz="1400" dirty="0"/>
              <a:t>    for the young</a:t>
            </a:r>
          </a:p>
        </p:txBody>
      </p:sp>
      <p:cxnSp>
        <p:nvCxnSpPr>
          <p:cNvPr id="172" name="Straight Connector 171"/>
          <p:cNvCxnSpPr/>
          <p:nvPr/>
        </p:nvCxnSpPr>
        <p:spPr>
          <a:xfrm>
            <a:off x="6172200" y="2514600"/>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76" name="TextBox 175"/>
          <p:cNvSpPr txBox="1"/>
          <p:nvPr/>
        </p:nvSpPr>
        <p:spPr>
          <a:xfrm>
            <a:off x="6019800" y="2590800"/>
            <a:ext cx="1143000" cy="523220"/>
          </a:xfrm>
          <a:prstGeom prst="rect">
            <a:avLst/>
          </a:prstGeom>
          <a:noFill/>
        </p:spPr>
        <p:txBody>
          <a:bodyPr wrap="square" rtlCol="0">
            <a:spAutoFit/>
          </a:bodyPr>
          <a:lstStyle/>
          <a:p>
            <a:r>
              <a:rPr lang="en-US" sz="1400" dirty="0"/>
              <a:t>    A picture </a:t>
            </a:r>
          </a:p>
          <a:p>
            <a:r>
              <a:rPr lang="en-US" sz="1400" dirty="0"/>
              <a:t>   of  old age</a:t>
            </a:r>
          </a:p>
        </p:txBody>
      </p:sp>
      <p:cxnSp>
        <p:nvCxnSpPr>
          <p:cNvPr id="178" name="Straight Connector 177"/>
          <p:cNvCxnSpPr/>
          <p:nvPr/>
        </p:nvCxnSpPr>
        <p:spPr>
          <a:xfrm>
            <a:off x="6248400" y="3124200"/>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183" name="TextBox 182"/>
          <p:cNvSpPr txBox="1"/>
          <p:nvPr/>
        </p:nvSpPr>
        <p:spPr>
          <a:xfrm>
            <a:off x="5943600" y="3200400"/>
            <a:ext cx="1444626" cy="523220"/>
          </a:xfrm>
          <a:prstGeom prst="rect">
            <a:avLst/>
          </a:prstGeom>
          <a:noFill/>
        </p:spPr>
        <p:txBody>
          <a:bodyPr wrap="square" rtlCol="0">
            <a:spAutoFit/>
          </a:bodyPr>
          <a:lstStyle/>
          <a:p>
            <a:r>
              <a:rPr lang="en-US" sz="1400" dirty="0"/>
              <a:t>A final admission </a:t>
            </a:r>
          </a:p>
          <a:p>
            <a:r>
              <a:rPr lang="en-US" sz="1400" dirty="0"/>
              <a:t>          (12:8)</a:t>
            </a:r>
          </a:p>
        </p:txBody>
      </p:sp>
      <p:cxnSp>
        <p:nvCxnSpPr>
          <p:cNvPr id="185" name="Straight Connector 184"/>
          <p:cNvCxnSpPr/>
          <p:nvPr/>
        </p:nvCxnSpPr>
        <p:spPr>
          <a:xfrm>
            <a:off x="6248400" y="3733800"/>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191" name="TextBox 190"/>
          <p:cNvSpPr txBox="1"/>
          <p:nvPr/>
        </p:nvSpPr>
        <p:spPr>
          <a:xfrm>
            <a:off x="7467600" y="1524000"/>
            <a:ext cx="1268489" cy="307777"/>
          </a:xfrm>
          <a:prstGeom prst="rect">
            <a:avLst/>
          </a:prstGeom>
          <a:noFill/>
        </p:spPr>
        <p:txBody>
          <a:bodyPr wrap="square" rtlCol="0">
            <a:spAutoFit/>
          </a:bodyPr>
          <a:lstStyle/>
          <a:p>
            <a:r>
              <a:rPr lang="en-US" sz="1400" dirty="0">
                <a:latin typeface="Arial Black" pitchFamily="34" charset="0"/>
              </a:rPr>
              <a:t>Conclusion</a:t>
            </a:r>
          </a:p>
        </p:txBody>
      </p:sp>
      <p:sp>
        <p:nvSpPr>
          <p:cNvPr id="192" name="TextBox 191"/>
          <p:cNvSpPr txBox="1"/>
          <p:nvPr/>
        </p:nvSpPr>
        <p:spPr>
          <a:xfrm>
            <a:off x="7391400" y="1981200"/>
            <a:ext cx="1549603" cy="584775"/>
          </a:xfrm>
          <a:prstGeom prst="rect">
            <a:avLst/>
          </a:prstGeom>
          <a:noFill/>
        </p:spPr>
        <p:txBody>
          <a:bodyPr wrap="square" rtlCol="0">
            <a:spAutoFit/>
          </a:bodyPr>
          <a:lstStyle/>
          <a:p>
            <a:r>
              <a:rPr lang="en-US" sz="1600" dirty="0"/>
              <a:t>  THE END OF</a:t>
            </a:r>
          </a:p>
          <a:p>
            <a:r>
              <a:rPr lang="en-US" sz="1600" dirty="0"/>
              <a:t> THE SEARCH</a:t>
            </a:r>
          </a:p>
        </p:txBody>
      </p:sp>
      <p:sp>
        <p:nvSpPr>
          <p:cNvPr id="194" name="TextBox 193"/>
          <p:cNvSpPr txBox="1"/>
          <p:nvPr/>
        </p:nvSpPr>
        <p:spPr>
          <a:xfrm>
            <a:off x="7162800" y="2743200"/>
            <a:ext cx="1663428" cy="1200329"/>
          </a:xfrm>
          <a:prstGeom prst="rect">
            <a:avLst/>
          </a:prstGeom>
          <a:noFill/>
        </p:spPr>
        <p:txBody>
          <a:bodyPr wrap="square" rtlCol="0">
            <a:spAutoFit/>
          </a:bodyPr>
          <a:lstStyle/>
          <a:p>
            <a:r>
              <a:rPr lang="en-US" dirty="0"/>
              <a:t>      Fear God!</a:t>
            </a:r>
          </a:p>
          <a:p>
            <a:r>
              <a:rPr lang="en-US" dirty="0"/>
              <a:t>      Obey Him!</a:t>
            </a:r>
          </a:p>
          <a:p>
            <a:r>
              <a:rPr lang="en-US" dirty="0"/>
              <a:t>   Judgment is              </a:t>
            </a:r>
          </a:p>
          <a:p>
            <a:r>
              <a:rPr lang="en-US" dirty="0"/>
              <a:t>    inevitable! </a:t>
            </a:r>
          </a:p>
        </p:txBody>
      </p:sp>
      <p:cxnSp>
        <p:nvCxnSpPr>
          <p:cNvPr id="217" name="Straight Connector 216"/>
          <p:cNvCxnSpPr/>
          <p:nvPr/>
        </p:nvCxnSpPr>
        <p:spPr>
          <a:xfrm rot="5400000">
            <a:off x="2514600" y="44958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5400000">
            <a:off x="5676900" y="4457700"/>
            <a:ext cx="38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26" name="TextBox 225"/>
          <p:cNvSpPr txBox="1"/>
          <p:nvPr/>
        </p:nvSpPr>
        <p:spPr>
          <a:xfrm>
            <a:off x="1371600" y="4343400"/>
            <a:ext cx="1080115" cy="338554"/>
          </a:xfrm>
          <a:prstGeom prst="rect">
            <a:avLst/>
          </a:prstGeom>
          <a:noFill/>
        </p:spPr>
        <p:txBody>
          <a:bodyPr wrap="square" rtlCol="0">
            <a:spAutoFit/>
          </a:bodyPr>
          <a:lstStyle/>
          <a:p>
            <a:r>
              <a:rPr lang="en-US" sz="1600" dirty="0"/>
              <a:t>      Nature</a:t>
            </a:r>
          </a:p>
        </p:txBody>
      </p:sp>
      <p:sp>
        <p:nvSpPr>
          <p:cNvPr id="227" name="TextBox 226"/>
          <p:cNvSpPr txBox="1"/>
          <p:nvPr/>
        </p:nvSpPr>
        <p:spPr>
          <a:xfrm>
            <a:off x="2743200" y="4343400"/>
            <a:ext cx="1371600" cy="304800"/>
          </a:xfrm>
          <a:prstGeom prst="rect">
            <a:avLst/>
          </a:prstGeom>
          <a:noFill/>
        </p:spPr>
        <p:txBody>
          <a:bodyPr wrap="square" rtlCol="0">
            <a:spAutoFit/>
          </a:bodyPr>
          <a:lstStyle/>
          <a:p>
            <a:r>
              <a:rPr lang="en-US" sz="1400" dirty="0"/>
              <a:t> Materialism</a:t>
            </a:r>
          </a:p>
        </p:txBody>
      </p:sp>
      <p:sp>
        <p:nvSpPr>
          <p:cNvPr id="228" name="TextBox 227"/>
          <p:cNvSpPr txBox="1"/>
          <p:nvPr/>
        </p:nvSpPr>
        <p:spPr>
          <a:xfrm>
            <a:off x="3657600" y="4343400"/>
            <a:ext cx="1447800" cy="307777"/>
          </a:xfrm>
          <a:prstGeom prst="rect">
            <a:avLst/>
          </a:prstGeom>
          <a:noFill/>
        </p:spPr>
        <p:txBody>
          <a:bodyPr wrap="square" rtlCol="0">
            <a:spAutoFit/>
          </a:bodyPr>
          <a:lstStyle/>
          <a:p>
            <a:r>
              <a:rPr lang="en-US" sz="1400" dirty="0"/>
              <a:t>      Fatalism</a:t>
            </a:r>
          </a:p>
        </p:txBody>
      </p:sp>
      <p:sp>
        <p:nvSpPr>
          <p:cNvPr id="229" name="TextBox 228"/>
          <p:cNvSpPr txBox="1"/>
          <p:nvPr/>
        </p:nvSpPr>
        <p:spPr>
          <a:xfrm>
            <a:off x="4724400" y="4343400"/>
            <a:ext cx="1994377" cy="307777"/>
          </a:xfrm>
          <a:prstGeom prst="rect">
            <a:avLst/>
          </a:prstGeom>
          <a:noFill/>
        </p:spPr>
        <p:txBody>
          <a:bodyPr wrap="square" rtlCol="0">
            <a:spAutoFit/>
          </a:bodyPr>
          <a:lstStyle/>
          <a:p>
            <a:r>
              <a:rPr lang="en-US" sz="1400" dirty="0"/>
              <a:t> Relationships</a:t>
            </a:r>
          </a:p>
        </p:txBody>
      </p:sp>
      <p:sp>
        <p:nvSpPr>
          <p:cNvPr id="230" name="TextBox 229"/>
          <p:cNvSpPr txBox="1"/>
          <p:nvPr/>
        </p:nvSpPr>
        <p:spPr>
          <a:xfrm>
            <a:off x="6629400" y="4267200"/>
            <a:ext cx="982961" cy="338554"/>
          </a:xfrm>
          <a:prstGeom prst="rect">
            <a:avLst/>
          </a:prstGeom>
          <a:noFill/>
        </p:spPr>
        <p:txBody>
          <a:bodyPr wrap="square" rtlCol="0">
            <a:spAutoFit/>
          </a:bodyPr>
          <a:lstStyle/>
          <a:p>
            <a:r>
              <a:rPr lang="en-US" sz="1600" dirty="0"/>
              <a:t>Theology</a:t>
            </a:r>
          </a:p>
        </p:txBody>
      </p:sp>
      <p:sp>
        <p:nvSpPr>
          <p:cNvPr id="231" name="TextBox 230"/>
          <p:cNvSpPr txBox="1"/>
          <p:nvPr/>
        </p:nvSpPr>
        <p:spPr>
          <a:xfrm>
            <a:off x="304800" y="4343400"/>
            <a:ext cx="1143000" cy="369332"/>
          </a:xfrm>
          <a:prstGeom prst="rect">
            <a:avLst/>
          </a:prstGeom>
          <a:noFill/>
        </p:spPr>
        <p:txBody>
          <a:bodyPr wrap="square" rtlCol="0">
            <a:spAutoFit/>
          </a:bodyPr>
          <a:lstStyle/>
          <a:p>
            <a:r>
              <a:rPr lang="en-US" b="1" dirty="0"/>
              <a:t>    Search</a:t>
            </a:r>
          </a:p>
        </p:txBody>
      </p:sp>
      <p:sp>
        <p:nvSpPr>
          <p:cNvPr id="232" name="TextBox 231"/>
          <p:cNvSpPr txBox="1"/>
          <p:nvPr/>
        </p:nvSpPr>
        <p:spPr>
          <a:xfrm>
            <a:off x="457200" y="4654780"/>
            <a:ext cx="822776" cy="369332"/>
          </a:xfrm>
          <a:prstGeom prst="rect">
            <a:avLst/>
          </a:prstGeom>
          <a:noFill/>
        </p:spPr>
        <p:txBody>
          <a:bodyPr wrap="square" rtlCol="0">
            <a:spAutoFit/>
          </a:bodyPr>
          <a:lstStyle/>
          <a:p>
            <a:r>
              <a:rPr lang="en-US" b="1" dirty="0"/>
              <a:t>  Style</a:t>
            </a:r>
          </a:p>
        </p:txBody>
      </p:sp>
      <p:sp>
        <p:nvSpPr>
          <p:cNvPr id="239" name="TextBox 238"/>
          <p:cNvSpPr txBox="1"/>
          <p:nvPr/>
        </p:nvSpPr>
        <p:spPr>
          <a:xfrm>
            <a:off x="1295400" y="4648200"/>
            <a:ext cx="1464092" cy="369332"/>
          </a:xfrm>
          <a:prstGeom prst="rect">
            <a:avLst/>
          </a:prstGeom>
          <a:noFill/>
        </p:spPr>
        <p:txBody>
          <a:bodyPr wrap="square" rtlCol="0">
            <a:spAutoFit/>
          </a:bodyPr>
          <a:lstStyle/>
          <a:p>
            <a:r>
              <a:rPr lang="en-US" dirty="0"/>
              <a:t>      Proverbial</a:t>
            </a:r>
          </a:p>
        </p:txBody>
      </p:sp>
      <p:sp>
        <p:nvSpPr>
          <p:cNvPr id="240" name="TextBox 239"/>
          <p:cNvSpPr txBox="1"/>
          <p:nvPr/>
        </p:nvSpPr>
        <p:spPr>
          <a:xfrm>
            <a:off x="6934200" y="4648200"/>
            <a:ext cx="1143000" cy="369332"/>
          </a:xfrm>
          <a:prstGeom prst="rect">
            <a:avLst/>
          </a:prstGeom>
          <a:noFill/>
        </p:spPr>
        <p:txBody>
          <a:bodyPr wrap="square" rtlCol="0">
            <a:spAutoFit/>
          </a:bodyPr>
          <a:lstStyle/>
          <a:p>
            <a:r>
              <a:rPr lang="en-US" dirty="0"/>
              <a:t>    Poetical</a:t>
            </a:r>
          </a:p>
        </p:txBody>
      </p:sp>
      <p:sp>
        <p:nvSpPr>
          <p:cNvPr id="242" name="TextBox 241"/>
          <p:cNvSpPr txBox="1"/>
          <p:nvPr/>
        </p:nvSpPr>
        <p:spPr>
          <a:xfrm>
            <a:off x="-76199" y="4966602"/>
            <a:ext cx="1504167" cy="369332"/>
          </a:xfrm>
          <a:prstGeom prst="rect">
            <a:avLst/>
          </a:prstGeom>
          <a:noFill/>
        </p:spPr>
        <p:txBody>
          <a:bodyPr wrap="square" rtlCol="0">
            <a:spAutoFit/>
          </a:bodyPr>
          <a:lstStyle/>
          <a:p>
            <a:r>
              <a:rPr lang="en-US" dirty="0"/>
              <a:t>    </a:t>
            </a:r>
            <a:r>
              <a:rPr lang="en-US" b="1" dirty="0"/>
              <a:t>Key Verses</a:t>
            </a:r>
          </a:p>
        </p:txBody>
      </p:sp>
      <p:sp>
        <p:nvSpPr>
          <p:cNvPr id="243" name="TextBox 242"/>
          <p:cNvSpPr txBox="1"/>
          <p:nvPr/>
        </p:nvSpPr>
        <p:spPr>
          <a:xfrm>
            <a:off x="0" y="5257800"/>
            <a:ext cx="1671136" cy="369332"/>
          </a:xfrm>
          <a:prstGeom prst="rect">
            <a:avLst/>
          </a:prstGeom>
          <a:noFill/>
        </p:spPr>
        <p:txBody>
          <a:bodyPr wrap="square" rtlCol="0">
            <a:spAutoFit/>
          </a:bodyPr>
          <a:lstStyle/>
          <a:p>
            <a:r>
              <a:rPr lang="en-US" b="1" dirty="0"/>
              <a:t>Main Theme</a:t>
            </a:r>
          </a:p>
        </p:txBody>
      </p:sp>
      <p:sp>
        <p:nvSpPr>
          <p:cNvPr id="244" name="TextBox 243"/>
          <p:cNvSpPr txBox="1"/>
          <p:nvPr/>
        </p:nvSpPr>
        <p:spPr>
          <a:xfrm>
            <a:off x="-100013" y="5868769"/>
            <a:ext cx="1447800" cy="646331"/>
          </a:xfrm>
          <a:prstGeom prst="rect">
            <a:avLst/>
          </a:prstGeom>
          <a:noFill/>
        </p:spPr>
        <p:txBody>
          <a:bodyPr wrap="square" rtlCol="0">
            <a:spAutoFit/>
          </a:bodyPr>
          <a:lstStyle/>
          <a:p>
            <a:r>
              <a:rPr lang="en-US" dirty="0"/>
              <a:t>        </a:t>
            </a:r>
            <a:r>
              <a:rPr lang="en-US" b="1" dirty="0"/>
              <a:t>Christ in</a:t>
            </a:r>
          </a:p>
          <a:p>
            <a:r>
              <a:rPr lang="en-US" b="1" dirty="0"/>
              <a:t> Ecclesiastes</a:t>
            </a:r>
          </a:p>
        </p:txBody>
      </p:sp>
      <p:sp>
        <p:nvSpPr>
          <p:cNvPr id="245" name="TextBox 244"/>
          <p:cNvSpPr txBox="1"/>
          <p:nvPr/>
        </p:nvSpPr>
        <p:spPr>
          <a:xfrm>
            <a:off x="1143000" y="4876800"/>
            <a:ext cx="7696200" cy="369332"/>
          </a:xfrm>
          <a:prstGeom prst="rect">
            <a:avLst/>
          </a:prstGeom>
          <a:noFill/>
        </p:spPr>
        <p:txBody>
          <a:bodyPr wrap="square" rtlCol="0">
            <a:spAutoFit/>
          </a:bodyPr>
          <a:lstStyle/>
          <a:p>
            <a:r>
              <a:rPr lang="en-US" dirty="0"/>
              <a:t>   </a:t>
            </a:r>
            <a:r>
              <a:rPr lang="en-US" sz="1600" dirty="0"/>
              <a:t>“</a:t>
            </a:r>
            <a:r>
              <a:rPr lang="en-US" sz="1600" i="1" dirty="0"/>
              <a:t>No profit under the sun</a:t>
            </a:r>
            <a:r>
              <a:rPr lang="en-US" sz="1600" dirty="0"/>
              <a:t>” (3:11)       “</a:t>
            </a:r>
            <a:r>
              <a:rPr lang="en-US" sz="1600" i="1" dirty="0"/>
              <a:t>Fear God and keep His commandments</a:t>
            </a:r>
            <a:r>
              <a:rPr lang="en-US" sz="1600" dirty="0"/>
              <a:t>” (12:13-14)  </a:t>
            </a:r>
          </a:p>
        </p:txBody>
      </p:sp>
      <p:sp>
        <p:nvSpPr>
          <p:cNvPr id="246" name="TextBox 245"/>
          <p:cNvSpPr txBox="1"/>
          <p:nvPr/>
        </p:nvSpPr>
        <p:spPr>
          <a:xfrm>
            <a:off x="1371600" y="5257800"/>
            <a:ext cx="7467600" cy="584775"/>
          </a:xfrm>
          <a:prstGeom prst="rect">
            <a:avLst/>
          </a:prstGeom>
          <a:noFill/>
        </p:spPr>
        <p:txBody>
          <a:bodyPr wrap="square" rtlCol="0">
            <a:spAutoFit/>
          </a:bodyPr>
          <a:lstStyle/>
          <a:p>
            <a:r>
              <a:rPr lang="en-US" sz="1600" dirty="0"/>
              <a:t>The meaninglessness of life apart from God – after reflecting on life’s ebb and flow of life, Solomon concludes that God is our purpose and meaning – all else is vanity</a:t>
            </a:r>
          </a:p>
        </p:txBody>
      </p:sp>
      <p:sp>
        <p:nvSpPr>
          <p:cNvPr id="247" name="TextBox 246"/>
          <p:cNvSpPr txBox="1"/>
          <p:nvPr/>
        </p:nvSpPr>
        <p:spPr>
          <a:xfrm>
            <a:off x="2590800" y="6019800"/>
            <a:ext cx="5198026" cy="369332"/>
          </a:xfrm>
          <a:prstGeom prst="rect">
            <a:avLst/>
          </a:prstGeom>
          <a:noFill/>
        </p:spPr>
        <p:txBody>
          <a:bodyPr wrap="square" rtlCol="0">
            <a:spAutoFit/>
          </a:bodyPr>
          <a:lstStyle/>
          <a:p>
            <a:r>
              <a:rPr lang="en-US" dirty="0"/>
              <a:t>The “One Shepherd” (12:11) who offers abundant life</a:t>
            </a:r>
          </a:p>
        </p:txBody>
      </p:sp>
      <p:sp>
        <p:nvSpPr>
          <p:cNvPr id="4" name="TextBox 3">
            <a:extLst>
              <a:ext uri="{FF2B5EF4-FFF2-40B4-BE49-F238E27FC236}">
                <a16:creationId xmlns:a16="http://schemas.microsoft.com/office/drawing/2014/main" id="{A1A800C4-94EE-F249-A13D-8B3913589821}"/>
              </a:ext>
            </a:extLst>
          </p:cNvPr>
          <p:cNvSpPr txBox="1"/>
          <p:nvPr/>
        </p:nvSpPr>
        <p:spPr>
          <a:xfrm>
            <a:off x="1401106" y="490209"/>
            <a:ext cx="1050609" cy="646331"/>
          </a:xfrm>
          <a:prstGeom prst="rect">
            <a:avLst/>
          </a:prstGeom>
          <a:solidFill>
            <a:schemeClr val="accent1"/>
          </a:solidFill>
        </p:spPr>
        <p:txBody>
          <a:bodyPr wrap="none" rtlCol="0">
            <a:spAutoFit/>
          </a:bodyPr>
          <a:lstStyle/>
          <a:p>
            <a:pPr algn="ctr"/>
            <a:r>
              <a:rPr lang="en-US" b="1" dirty="0"/>
              <a:t>Circa </a:t>
            </a:r>
          </a:p>
          <a:p>
            <a:pPr algn="ctr"/>
            <a:r>
              <a:rPr lang="en-US" b="1" dirty="0"/>
              <a:t>920 B.C. </a:t>
            </a:r>
          </a:p>
        </p:txBody>
      </p:sp>
      <p:sp>
        <p:nvSpPr>
          <p:cNvPr id="6" name="TextBox 5">
            <a:extLst>
              <a:ext uri="{FF2B5EF4-FFF2-40B4-BE49-F238E27FC236}">
                <a16:creationId xmlns:a16="http://schemas.microsoft.com/office/drawing/2014/main" id="{D32C9066-33B6-EB42-916E-C749C2E7864C}"/>
              </a:ext>
            </a:extLst>
          </p:cNvPr>
          <p:cNvSpPr txBox="1"/>
          <p:nvPr/>
        </p:nvSpPr>
        <p:spPr>
          <a:xfrm>
            <a:off x="76199" y="1470391"/>
            <a:ext cx="1350283" cy="2308324"/>
          </a:xfrm>
          <a:prstGeom prst="rect">
            <a:avLst/>
          </a:prstGeom>
          <a:noFill/>
        </p:spPr>
        <p:txBody>
          <a:bodyPr wrap="square" rtlCol="0">
            <a:spAutoFit/>
          </a:bodyPr>
          <a:lstStyle/>
          <a:p>
            <a:r>
              <a:rPr lang="en-US" dirty="0"/>
              <a:t>“Futility of futilities,” says the Preacher,</a:t>
            </a:r>
          </a:p>
          <a:p>
            <a:r>
              <a:rPr lang="en-US" dirty="0"/>
              <a:t>“Futility of futilities! All is futility”</a:t>
            </a:r>
          </a:p>
          <a:p>
            <a:r>
              <a:rPr lang="en-US" dirty="0"/>
              <a:t>(1:2, NASV)</a:t>
            </a:r>
          </a:p>
        </p:txBody>
      </p:sp>
    </p:spTree>
    <p:extLst>
      <p:ext uri="{BB962C8B-B14F-4D97-AF65-F5344CB8AC3E}">
        <p14:creationId xmlns:p14="http://schemas.microsoft.com/office/powerpoint/2010/main" val="160793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857618284"/>
              </p:ext>
            </p:extLst>
          </p:nvPr>
        </p:nvGraphicFramePr>
        <p:xfrm>
          <a:off x="0" y="0"/>
          <a:ext cx="9212267" cy="6858002"/>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456031">
                  <a:extLst>
                    <a:ext uri="{9D8B030D-6E8A-4147-A177-3AD203B41FA5}">
                      <a16:colId xmlns:a16="http://schemas.microsoft.com/office/drawing/2014/main" val="20002"/>
                    </a:ext>
                  </a:extLst>
                </a:gridCol>
                <a:gridCol w="525466">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33895">
                <a:tc>
                  <a:txBody>
                    <a:bodyPr/>
                    <a:lstStyle/>
                    <a:p>
                      <a:pPr algn="ctr"/>
                      <a:r>
                        <a:rPr lang="en-US" sz="1400"/>
                        <a:t>Period</a:t>
                      </a:r>
                      <a:endParaRPr lang="en-US" sz="140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a:t>History Covered</a:t>
                      </a:r>
                    </a:p>
                  </a:txBody>
                  <a:tcPr marL="68580" marR="68580" marT="34290" marB="34290"/>
                </a:tc>
                <a:tc>
                  <a:txBody>
                    <a:bodyPr/>
                    <a:lstStyle/>
                    <a:p>
                      <a:pPr algn="ctr"/>
                      <a:r>
                        <a:rPr lang="en-US" sz="1400"/>
                        <a:t>Scriptures</a:t>
                      </a:r>
                    </a:p>
                  </a:txBody>
                  <a:tcPr marL="68580" marR="68580" marT="34290" marB="34290"/>
                </a:tc>
                <a:tc>
                  <a:txBody>
                    <a:bodyPr/>
                    <a:lstStyle/>
                    <a:p>
                      <a:pPr algn="ctr"/>
                      <a:r>
                        <a:rPr lang="en-US" sz="1400"/>
                        <a:t>Years</a:t>
                      </a:r>
                    </a:p>
                  </a:txBody>
                  <a:tcPr marL="68580" marR="68580" marT="34290" marB="34290"/>
                </a:tc>
                <a:tc>
                  <a:txBody>
                    <a:bodyPr/>
                    <a:lstStyle/>
                    <a:p>
                      <a:pPr algn="ctr"/>
                      <a:r>
                        <a:rPr lang="en-US" sz="1400"/>
                        <a:t>Principal </a:t>
                      </a:r>
                    </a:p>
                  </a:txBody>
                  <a:tcPr marL="68580" marR="68580" marT="34290" marB="34290"/>
                </a:tc>
                <a:extLst>
                  <a:ext uri="{0D108BD9-81ED-4DB2-BD59-A6C34878D82A}">
                    <a16:rowId xmlns:a16="http://schemas.microsoft.com/office/drawing/2014/main" val="10000"/>
                  </a:ext>
                </a:extLst>
              </a:tr>
              <a:tr h="375767">
                <a:tc>
                  <a:txBody>
                    <a:bodyPr/>
                    <a:lstStyle/>
                    <a:p>
                      <a:r>
                        <a:rPr lang="en-US" sz="1300" b="1"/>
                        <a:t>Antediluvian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Creation to</a:t>
                      </a:r>
                      <a:r>
                        <a:rPr lang="en-US" sz="1300" b="1" baseline="0"/>
                        <a:t> the Flood</a:t>
                      </a:r>
                      <a:endParaRPr lang="en-US" sz="1300" b="1"/>
                    </a:p>
                  </a:txBody>
                  <a:tcPr marL="68580" marR="68580" marT="34290" marB="34290">
                    <a:solidFill>
                      <a:schemeClr val="bg2"/>
                    </a:solidFill>
                  </a:tcPr>
                </a:tc>
                <a:tc>
                  <a:txBody>
                    <a:bodyPr/>
                    <a:lstStyle/>
                    <a:p>
                      <a:r>
                        <a:rPr lang="en-US" sz="1300" b="1"/>
                        <a:t>Gen. 1-7</a:t>
                      </a:r>
                    </a:p>
                  </a:txBody>
                  <a:tcPr marL="68580" marR="68580" marT="34290" marB="34290">
                    <a:solidFill>
                      <a:schemeClr val="bg2"/>
                    </a:solidFill>
                  </a:tcPr>
                </a:tc>
                <a:tc>
                  <a:txBody>
                    <a:bodyPr/>
                    <a:lstStyle/>
                    <a:p>
                      <a:pPr algn="ctr"/>
                      <a:r>
                        <a:rPr lang="en-US" sz="1300" b="1"/>
                        <a:t>1656</a:t>
                      </a:r>
                    </a:p>
                  </a:txBody>
                  <a:tcPr marL="68580" marR="68580" marT="34290" marB="34290">
                    <a:solidFill>
                      <a:schemeClr val="bg2"/>
                    </a:solidFill>
                  </a:tcPr>
                </a:tc>
                <a:tc>
                  <a:txBody>
                    <a:bodyPr/>
                    <a:lstStyle/>
                    <a:p>
                      <a:r>
                        <a:rPr lang="en-US" sz="1300" b="1"/>
                        <a:t>Adam</a:t>
                      </a:r>
                    </a:p>
                  </a:txBody>
                  <a:tcPr marL="68580" marR="68580" marT="34290" marB="34290">
                    <a:solidFill>
                      <a:schemeClr val="bg2"/>
                    </a:solidFill>
                  </a:tcPr>
                </a:tc>
                <a:extLst>
                  <a:ext uri="{0D108BD9-81ED-4DB2-BD59-A6C34878D82A}">
                    <a16:rowId xmlns:a16="http://schemas.microsoft.com/office/drawing/2014/main" val="10001"/>
                  </a:ext>
                </a:extLst>
              </a:tr>
              <a:tr h="375767">
                <a:tc>
                  <a:txBody>
                    <a:bodyPr/>
                    <a:lstStyle/>
                    <a:p>
                      <a:r>
                        <a:rPr lang="en-US" sz="1300" b="1"/>
                        <a:t>Postdiluvian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flood</a:t>
                      </a:r>
                      <a:r>
                        <a:rPr lang="en-US" sz="1300" b="1" baseline="0"/>
                        <a:t> to call of Abraham</a:t>
                      </a:r>
                      <a:endParaRPr lang="en-US" sz="1300" b="1"/>
                    </a:p>
                  </a:txBody>
                  <a:tcPr marL="68580" marR="68580" marT="34290" marB="34290">
                    <a:solidFill>
                      <a:schemeClr val="bg2"/>
                    </a:solidFill>
                  </a:tcPr>
                </a:tc>
                <a:tc>
                  <a:txBody>
                    <a:bodyPr/>
                    <a:lstStyle/>
                    <a:p>
                      <a:r>
                        <a:rPr lang="en-US" sz="1300" b="1"/>
                        <a:t>Gen. 8-!1</a:t>
                      </a:r>
                    </a:p>
                  </a:txBody>
                  <a:tcPr marL="68580" marR="68580" marT="34290" marB="34290">
                    <a:solidFill>
                      <a:schemeClr val="bg2"/>
                    </a:solidFill>
                  </a:tcPr>
                </a:tc>
                <a:tc>
                  <a:txBody>
                    <a:bodyPr/>
                    <a:lstStyle/>
                    <a:p>
                      <a:pPr algn="ctr"/>
                      <a:r>
                        <a:rPr lang="en-US" sz="1300" b="1"/>
                        <a:t>427</a:t>
                      </a:r>
                    </a:p>
                  </a:txBody>
                  <a:tcPr marL="68580" marR="68580" marT="34290" marB="34290">
                    <a:solidFill>
                      <a:schemeClr val="bg2"/>
                    </a:solidFill>
                  </a:tcPr>
                </a:tc>
                <a:tc>
                  <a:txBody>
                    <a:bodyPr/>
                    <a:lstStyle/>
                    <a:p>
                      <a:r>
                        <a:rPr lang="en-US" sz="1300" b="1"/>
                        <a:t>Noah</a:t>
                      </a:r>
                    </a:p>
                  </a:txBody>
                  <a:tcPr marL="68580" marR="68580" marT="34290" marB="34290">
                    <a:solidFill>
                      <a:schemeClr val="bg2"/>
                    </a:solidFill>
                  </a:tcPr>
                </a:tc>
                <a:extLst>
                  <a:ext uri="{0D108BD9-81ED-4DB2-BD59-A6C34878D82A}">
                    <a16:rowId xmlns:a16="http://schemas.microsoft.com/office/drawing/2014/main" val="10002"/>
                  </a:ext>
                </a:extLst>
              </a:tr>
              <a:tr h="515406">
                <a:tc>
                  <a:txBody>
                    <a:bodyPr/>
                    <a:lstStyle/>
                    <a:p>
                      <a:r>
                        <a:rPr lang="en-US" sz="1300" b="1"/>
                        <a:t>Patriarchal</a:t>
                      </a:r>
                      <a:r>
                        <a:rPr lang="en-US" sz="1300" b="1" baseline="0"/>
                        <a:t> </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call of</a:t>
                      </a:r>
                      <a:r>
                        <a:rPr lang="en-US" sz="1300" b="1" baseline="0"/>
                        <a:t> Abraham to Egyptian Bondage </a:t>
                      </a:r>
                      <a:endParaRPr lang="en-US" sz="1300" b="1"/>
                    </a:p>
                  </a:txBody>
                  <a:tcPr marL="68580" marR="68580" marT="34290" marB="34290">
                    <a:solidFill>
                      <a:schemeClr val="bg2"/>
                    </a:solidFill>
                  </a:tcPr>
                </a:tc>
                <a:tc>
                  <a:txBody>
                    <a:bodyPr/>
                    <a:lstStyle/>
                    <a:p>
                      <a:r>
                        <a:rPr lang="en-US" sz="1300" b="1"/>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a:t>Abraham</a:t>
                      </a:r>
                    </a:p>
                  </a:txBody>
                  <a:tcPr marL="68580" marR="68580" marT="34290" marB="34290">
                    <a:solidFill>
                      <a:schemeClr val="bg2"/>
                    </a:solidFill>
                  </a:tcPr>
                </a:tc>
                <a:extLst>
                  <a:ext uri="{0D108BD9-81ED-4DB2-BD59-A6C34878D82A}">
                    <a16:rowId xmlns:a16="http://schemas.microsoft.com/office/drawing/2014/main" val="10003"/>
                  </a:ext>
                </a:extLst>
              </a:tr>
              <a:tr h="375767">
                <a:tc>
                  <a:txBody>
                    <a:bodyPr/>
                    <a:lstStyle/>
                    <a:p>
                      <a:r>
                        <a:rPr lang="en-US" sz="1300" b="1"/>
                        <a:t>Egyptian Bondage</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Egyptian Bondage to the Exodus</a:t>
                      </a:r>
                      <a:endParaRPr lang="en-US" sz="1300" b="1"/>
                    </a:p>
                  </a:txBody>
                  <a:tcPr marL="68580" marR="68580" marT="34290" marB="34290">
                    <a:solidFill>
                      <a:schemeClr val="bg2"/>
                    </a:solidFill>
                  </a:tcPr>
                </a:tc>
                <a:tc>
                  <a:txBody>
                    <a:bodyPr/>
                    <a:lstStyle/>
                    <a:p>
                      <a:r>
                        <a:rPr lang="en-US" sz="1300" b="1"/>
                        <a:t>Gen.</a:t>
                      </a:r>
                      <a:r>
                        <a:rPr lang="en-US" sz="1300" b="1" baseline="0"/>
                        <a:t> 46-Ex. 11</a:t>
                      </a:r>
                      <a:endParaRPr lang="en-US" sz="1300" b="1"/>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Joseph</a:t>
                      </a:r>
                    </a:p>
                  </a:txBody>
                  <a:tcPr marL="68580" marR="68580" marT="34290" marB="34290">
                    <a:solidFill>
                      <a:schemeClr val="bg2"/>
                    </a:solidFill>
                  </a:tcPr>
                </a:tc>
                <a:extLst>
                  <a:ext uri="{0D108BD9-81ED-4DB2-BD59-A6C34878D82A}">
                    <a16:rowId xmlns:a16="http://schemas.microsoft.com/office/drawing/2014/main" val="10004"/>
                  </a:ext>
                </a:extLst>
              </a:tr>
              <a:tr h="549202">
                <a:tc>
                  <a:txBody>
                    <a:bodyPr/>
                    <a:lstStyle/>
                    <a:p>
                      <a:r>
                        <a:rPr lang="en-US" sz="1400" b="1"/>
                        <a:t>Wilderness Wanderings</a:t>
                      </a:r>
                      <a:endParaRPr lang="en-US" sz="14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a:t>From Exodus to crossing of the Jordan</a:t>
                      </a:r>
                    </a:p>
                  </a:txBody>
                  <a:tcPr marL="68580" marR="68580" marT="34290" marB="34290">
                    <a:solidFill>
                      <a:schemeClr val="bg2"/>
                    </a:solidFill>
                  </a:tcPr>
                </a:tc>
                <a:tc>
                  <a:txBody>
                    <a:bodyPr/>
                    <a:lstStyle/>
                    <a:p>
                      <a:r>
                        <a:rPr lang="en-US" sz="1400" b="1"/>
                        <a:t>Ex.</a:t>
                      </a:r>
                      <a:r>
                        <a:rPr lang="en-US" sz="1400" b="1" baseline="0"/>
                        <a:t> 12-Deut. 34</a:t>
                      </a:r>
                      <a:endParaRPr lang="en-US" sz="1400" b="1"/>
                    </a:p>
                  </a:txBody>
                  <a:tcPr marL="68580" marR="68580" marT="34290" marB="34290">
                    <a:solidFill>
                      <a:schemeClr val="bg2"/>
                    </a:solidFill>
                  </a:tcPr>
                </a:tc>
                <a:tc>
                  <a:txBody>
                    <a:bodyPr/>
                    <a:lstStyle/>
                    <a:p>
                      <a:pPr algn="ctr"/>
                      <a:r>
                        <a:rPr lang="en-US" sz="1400" b="1"/>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75767">
                <a:tc>
                  <a:txBody>
                    <a:bodyPr/>
                    <a:lstStyle/>
                    <a:p>
                      <a:r>
                        <a:rPr lang="en-US" sz="1300" b="1"/>
                        <a:t>Conquest of Canaan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crossing of Jordan</a:t>
                      </a:r>
                      <a:r>
                        <a:rPr lang="en-US" sz="1300" b="1" baseline="0"/>
                        <a:t> to Joshua’s death</a:t>
                      </a:r>
                      <a:endParaRPr lang="en-US" sz="1300" b="1"/>
                    </a:p>
                  </a:txBody>
                  <a:tcPr marL="68580" marR="68580" marT="34290" marB="34290">
                    <a:solidFill>
                      <a:schemeClr val="bg2"/>
                    </a:solidFill>
                  </a:tcPr>
                </a:tc>
                <a:tc>
                  <a:txBody>
                    <a:bodyPr/>
                    <a:lstStyle/>
                    <a:p>
                      <a:r>
                        <a:rPr lang="en-US" sz="1300" b="1"/>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a:t>Joshua</a:t>
                      </a:r>
                    </a:p>
                  </a:txBody>
                  <a:tcPr marL="68580" marR="68580" marT="34290" marB="34290">
                    <a:solidFill>
                      <a:schemeClr val="bg2"/>
                    </a:solidFill>
                  </a:tcPr>
                </a:tc>
                <a:extLst>
                  <a:ext uri="{0D108BD9-81ED-4DB2-BD59-A6C34878D82A}">
                    <a16:rowId xmlns:a16="http://schemas.microsoft.com/office/drawing/2014/main" val="10006"/>
                  </a:ext>
                </a:extLst>
              </a:tr>
              <a:tr h="375767">
                <a:tc>
                  <a:txBody>
                    <a:bodyPr/>
                    <a:lstStyle/>
                    <a:p>
                      <a:r>
                        <a:rPr lang="en-US" sz="1300" b="1"/>
                        <a:t>Judges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Joshua to King Saul</a:t>
                      </a:r>
                    </a:p>
                  </a:txBody>
                  <a:tcPr marL="68580" marR="68580" marT="34290" marB="34290">
                    <a:solidFill>
                      <a:schemeClr val="bg2"/>
                    </a:solidFill>
                  </a:tcPr>
                </a:tc>
                <a:tc>
                  <a:txBody>
                    <a:bodyPr/>
                    <a:lstStyle/>
                    <a:p>
                      <a:r>
                        <a:rPr lang="en-US" sz="1300" b="1"/>
                        <a:t>Ju,</a:t>
                      </a:r>
                      <a:r>
                        <a:rPr lang="en-US" sz="1300" b="1" baseline="0"/>
                        <a:t> Ruth, 1 Sa. 1-9</a:t>
                      </a:r>
                      <a:endParaRPr lang="en-US" sz="1300" b="1"/>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a:t>Samuel</a:t>
                      </a:r>
                    </a:p>
                  </a:txBody>
                  <a:tcPr marL="68580" marR="68580" marT="34290" marB="34290">
                    <a:solidFill>
                      <a:schemeClr val="bg2"/>
                    </a:solidFill>
                  </a:tcPr>
                </a:tc>
                <a:extLst>
                  <a:ext uri="{0D108BD9-81ED-4DB2-BD59-A6C34878D82A}">
                    <a16:rowId xmlns:a16="http://schemas.microsoft.com/office/drawing/2014/main" val="10007"/>
                  </a:ext>
                </a:extLst>
              </a:tr>
              <a:tr h="27556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a:t>From</a:t>
                      </a:r>
                      <a:r>
                        <a:rPr lang="en-US" sz="1300" b="1" baseline="0"/>
                        <a:t> origin of kingdom to its division</a:t>
                      </a:r>
                      <a:endParaRPr lang="en-US" sz="1300" b="1"/>
                    </a:p>
                  </a:txBody>
                  <a:tcPr marL="68580" marR="68580" marT="34290" marB="34290">
                    <a:solidFill>
                      <a:srgbClr val="FFFF00"/>
                    </a:solidFill>
                  </a:tcPr>
                </a:tc>
                <a:tc>
                  <a:txBody>
                    <a:bodyPr/>
                    <a:lstStyle/>
                    <a:p>
                      <a:r>
                        <a:rPr lang="en-US" sz="1300" b="1" dirty="0"/>
                        <a:t>1 Sa. 9-1 Ki. 11; 1 Chr. 10, 2 Chr. 9</a:t>
                      </a:r>
                    </a:p>
                  </a:txBody>
                  <a:tcPr marL="68580" marR="68580" marT="34290" marB="34290">
                    <a:solidFill>
                      <a:srgbClr val="FFFF00"/>
                    </a:solidFill>
                  </a:tcPr>
                </a:tc>
                <a:tc>
                  <a:txBody>
                    <a:bodyPr/>
                    <a:lstStyle/>
                    <a:p>
                      <a:pPr algn="ctr"/>
                      <a:r>
                        <a:rPr lang="en-US" sz="1300" b="1" dirty="0"/>
                        <a:t>120</a:t>
                      </a:r>
                    </a:p>
                  </a:txBody>
                  <a:tcPr marL="68580" marR="68580" marT="34290" marB="34290">
                    <a:solidFill>
                      <a:srgbClr val="FFFF00"/>
                    </a:solidFill>
                  </a:tcPr>
                </a:tc>
                <a:tc>
                  <a:txBody>
                    <a:bodyPr/>
                    <a:lstStyle/>
                    <a:p>
                      <a:r>
                        <a:rPr lang="en-US" sz="1300" b="1" dirty="0"/>
                        <a:t>David</a:t>
                      </a:r>
                    </a:p>
                  </a:txBody>
                  <a:tcPr marL="68580" marR="68580" marT="34290" marB="34290">
                    <a:solidFill>
                      <a:srgbClr val="FFFF00"/>
                    </a:solidFill>
                  </a:tcPr>
                </a:tc>
                <a:extLst>
                  <a:ext uri="{0D108BD9-81ED-4DB2-BD59-A6C34878D82A}">
                    <a16:rowId xmlns:a16="http://schemas.microsoft.com/office/drawing/2014/main" val="10008"/>
                  </a:ext>
                </a:extLst>
              </a:tr>
              <a:tr h="271627">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the division to the fall of Israel</a:t>
                      </a:r>
                      <a:endParaRPr lang="en-US" sz="1300" b="1"/>
                    </a:p>
                  </a:txBody>
                  <a:tcPr marL="68580" marR="68580" marT="34290" marB="34290">
                    <a:solidFill>
                      <a:schemeClr val="bg2"/>
                    </a:solidFill>
                  </a:tcPr>
                </a:tc>
                <a:tc>
                  <a:txBody>
                    <a:bodyPr/>
                    <a:lstStyle/>
                    <a:p>
                      <a:r>
                        <a:rPr lang="en-US" sz="1300" b="1"/>
                        <a:t>1 Ki. 12-2 Ki. 20; 2 Chr. 10-32</a:t>
                      </a:r>
                    </a:p>
                  </a:txBody>
                  <a:tcPr marL="68580" marR="68580" marT="34290" marB="34290">
                    <a:solidFill>
                      <a:schemeClr val="bg2"/>
                    </a:solidFill>
                  </a:tcPr>
                </a:tc>
                <a:tc>
                  <a:txBody>
                    <a:bodyPr/>
                    <a:lstStyle/>
                    <a:p>
                      <a:pPr algn="ctr"/>
                      <a:r>
                        <a:rPr lang="en-US" sz="1300" b="1"/>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90164">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fall of Israel</a:t>
                      </a:r>
                      <a:r>
                        <a:rPr lang="en-US" sz="1300" b="1" baseline="0"/>
                        <a:t> to the fall of Judah</a:t>
                      </a:r>
                      <a:endParaRPr lang="en-US" sz="1300" b="1"/>
                    </a:p>
                  </a:txBody>
                  <a:tcPr marL="68580" marR="68580" marT="34290" marB="34290">
                    <a:solidFill>
                      <a:schemeClr val="bg2"/>
                    </a:solidFill>
                  </a:tcPr>
                </a:tc>
                <a:tc>
                  <a:txBody>
                    <a:bodyPr/>
                    <a:lstStyle/>
                    <a:p>
                      <a:r>
                        <a:rPr lang="en-US" sz="1300" b="1"/>
                        <a:t>2 Ki. 21-25; 2 Chr. 10-32</a:t>
                      </a:r>
                    </a:p>
                  </a:txBody>
                  <a:tcPr marL="68580" marR="68580" marT="34290" marB="34290">
                    <a:solidFill>
                      <a:schemeClr val="bg2"/>
                    </a:solidFill>
                  </a:tcPr>
                </a:tc>
                <a:tc>
                  <a:txBody>
                    <a:bodyPr/>
                    <a:lstStyle/>
                    <a:p>
                      <a:pPr algn="ctr"/>
                      <a:r>
                        <a:rPr lang="en-US" sz="1300" b="1"/>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80278">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a:t>2 Ki. 25-8- 21;</a:t>
                      </a:r>
                      <a:r>
                        <a:rPr lang="en-US" sz="1300" b="1" baseline="0"/>
                        <a:t> Dan. 1-6; Ezekiel</a:t>
                      </a:r>
                      <a:endParaRPr lang="en-US" sz="1300" b="1"/>
                    </a:p>
                  </a:txBody>
                  <a:tcPr marL="68580" marR="68580" marT="34290" marB="34290">
                    <a:solidFill>
                      <a:schemeClr val="bg2"/>
                    </a:solidFill>
                  </a:tcPr>
                </a:tc>
                <a:tc>
                  <a:txBody>
                    <a:bodyPr/>
                    <a:lstStyle/>
                    <a:p>
                      <a:pPr algn="ctr"/>
                      <a:r>
                        <a:rPr lang="en-US" sz="1300" b="1"/>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75767">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a:t>92</a:t>
                      </a:r>
                    </a:p>
                  </a:txBody>
                  <a:tcPr marL="68580" marR="68580" marT="34290" marB="34290">
                    <a:solidFill>
                      <a:schemeClr val="bg2"/>
                    </a:solidFill>
                  </a:tcPr>
                </a:tc>
                <a:tc>
                  <a:txBody>
                    <a:bodyPr/>
                    <a:lstStyle/>
                    <a:p>
                      <a:r>
                        <a:rPr lang="en-US" sz="1300" b="1"/>
                        <a:t>Ezra</a:t>
                      </a:r>
                    </a:p>
                  </a:txBody>
                  <a:tcPr marL="68580" marR="68580" marT="34290" marB="34290">
                    <a:solidFill>
                      <a:schemeClr val="bg2"/>
                    </a:solidFill>
                  </a:tcPr>
                </a:tc>
                <a:extLst>
                  <a:ext uri="{0D108BD9-81ED-4DB2-BD59-A6C34878D82A}">
                    <a16:rowId xmlns:a16="http://schemas.microsoft.com/office/drawing/2014/main" val="10012"/>
                  </a:ext>
                </a:extLst>
              </a:tr>
              <a:tr h="596086">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a:t>
                      </a:r>
                      <a:r>
                        <a:rPr lang="en-US" sz="1300" b="1" dirty="0" err="1"/>
                        <a:t>Maccabe</a:t>
                      </a:r>
                      <a:endParaRPr lang="en-US" sz="1300" b="1" dirty="0"/>
                    </a:p>
                  </a:txBody>
                  <a:tcPr marL="68580" marR="68580" marT="34290" marB="34290">
                    <a:solidFill>
                      <a:schemeClr val="bg2"/>
                    </a:solidFill>
                  </a:tcPr>
                </a:tc>
                <a:extLst>
                  <a:ext uri="{0D108BD9-81ED-4DB2-BD59-A6C34878D82A}">
                    <a16:rowId xmlns:a16="http://schemas.microsoft.com/office/drawing/2014/main" val="10013"/>
                  </a:ext>
                </a:extLst>
              </a:tr>
              <a:tr h="375767">
                <a:tc>
                  <a:txBody>
                    <a:bodyPr/>
                    <a:lstStyle/>
                    <a:p>
                      <a:r>
                        <a:rPr lang="en-US" sz="1300" b="1"/>
                        <a:t>Life of Christ</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a:t>Mt-Jhn 21; Acts1</a:t>
                      </a:r>
                    </a:p>
                  </a:txBody>
                  <a:tcPr marL="68580" marR="68580" marT="34290" marB="34290">
                    <a:solidFill>
                      <a:schemeClr val="bg2"/>
                    </a:solidFill>
                  </a:tcPr>
                </a:tc>
                <a:tc>
                  <a:txBody>
                    <a:bodyPr/>
                    <a:lstStyle/>
                    <a:p>
                      <a:pPr algn="ctr"/>
                      <a:r>
                        <a:rPr lang="en-US" sz="1300" b="1"/>
                        <a:t>34</a:t>
                      </a:r>
                    </a:p>
                  </a:txBody>
                  <a:tcPr marL="68580" marR="68580" marT="34290" marB="34290">
                    <a:solidFill>
                      <a:schemeClr val="bg2"/>
                    </a:solidFill>
                  </a:tcPr>
                </a:tc>
                <a:tc>
                  <a:txBody>
                    <a:bodyPr/>
                    <a:lstStyle/>
                    <a:p>
                      <a:r>
                        <a:rPr lang="en-US" sz="1300" b="1"/>
                        <a:t>Jesus</a:t>
                      </a:r>
                    </a:p>
                  </a:txBody>
                  <a:tcPr marL="68580" marR="68580" marT="34290" marB="34290">
                    <a:solidFill>
                      <a:schemeClr val="bg2"/>
                    </a:solidFill>
                  </a:tcPr>
                </a:tc>
                <a:extLst>
                  <a:ext uri="{0D108BD9-81ED-4DB2-BD59-A6C34878D82A}">
                    <a16:rowId xmlns:a16="http://schemas.microsoft.com/office/drawing/2014/main" val="10014"/>
                  </a:ext>
                </a:extLst>
              </a:tr>
              <a:tr h="515406">
                <a:tc>
                  <a:txBody>
                    <a:bodyPr/>
                    <a:lstStyle/>
                    <a:p>
                      <a:r>
                        <a:rPr lang="en-US" sz="1300" b="1"/>
                        <a:t>The Church</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ascension to death of Paul (96 AD approx.)</a:t>
                      </a:r>
                    </a:p>
                  </a:txBody>
                  <a:tcPr marL="68580" marR="68580" marT="34290" marB="34290">
                    <a:solidFill>
                      <a:schemeClr val="bg2"/>
                    </a:solidFill>
                  </a:tcPr>
                </a:tc>
                <a:tc>
                  <a:txBody>
                    <a:bodyPr/>
                    <a:lstStyle/>
                    <a:p>
                      <a:r>
                        <a:rPr lang="en-US" sz="1300" b="1" dirty="0"/>
                        <a:t>Acts 2-Revelation</a:t>
                      </a:r>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Paul</a:t>
                      </a:r>
                    </a:p>
                  </a:txBody>
                  <a:tcPr marL="68580" marR="68580" marT="34290" marB="34290">
                    <a:solidFill>
                      <a:schemeClr val="bg2"/>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9C7F-567A-4E4D-BD5C-AD17E47A0DC4}"/>
              </a:ext>
            </a:extLst>
          </p:cNvPr>
          <p:cNvSpPr>
            <a:spLocks noGrp="1"/>
          </p:cNvSpPr>
          <p:nvPr>
            <p:ph type="title"/>
          </p:nvPr>
        </p:nvSpPr>
        <p:spPr/>
        <p:txBody>
          <a:bodyPr>
            <a:normAutofit/>
          </a:bodyPr>
          <a:lstStyle/>
          <a:p>
            <a:r>
              <a:rPr lang="en-US" sz="3600" dirty="0"/>
              <a:t>Solomon</a:t>
            </a:r>
          </a:p>
        </p:txBody>
      </p:sp>
      <p:sp>
        <p:nvSpPr>
          <p:cNvPr id="3" name="Content Placeholder 2">
            <a:extLst>
              <a:ext uri="{FF2B5EF4-FFF2-40B4-BE49-F238E27FC236}">
                <a16:creationId xmlns:a16="http://schemas.microsoft.com/office/drawing/2014/main" id="{A6FE99DB-0011-B645-8FD6-31B37CD78508}"/>
              </a:ext>
            </a:extLst>
          </p:cNvPr>
          <p:cNvSpPr>
            <a:spLocks noGrp="1"/>
          </p:cNvSpPr>
          <p:nvPr>
            <p:ph idx="1"/>
          </p:nvPr>
        </p:nvSpPr>
        <p:spPr>
          <a:xfrm>
            <a:off x="457200" y="1600200"/>
            <a:ext cx="8229600" cy="4625609"/>
          </a:xfrm>
        </p:spPr>
        <p:txBody>
          <a:bodyPr>
            <a:normAutofit lnSpcReduction="10000"/>
          </a:bodyPr>
          <a:lstStyle/>
          <a:p>
            <a:pPr marL="118872" indent="0">
              <a:buNone/>
            </a:pPr>
            <a:r>
              <a:rPr lang="en-US" sz="2200" dirty="0"/>
              <a:t>“The new king was the son of David and Bathsheba.  While we know but little of the experiences of his early life we may assume that as the son of the king he would have exceptional advantages and that he probably made good use of these opportunities.  He had a good mind and certainly in the beginning of his reign was a man of sincere purpose and religious spirit.  </a:t>
            </a:r>
          </a:p>
          <a:p>
            <a:pPr marL="118872" indent="0">
              <a:buNone/>
            </a:pPr>
            <a:endParaRPr lang="en-US" sz="2200" dirty="0"/>
          </a:p>
          <a:p>
            <a:pPr marL="118872" indent="0">
              <a:buNone/>
            </a:pPr>
            <a:r>
              <a:rPr lang="en-US" sz="2200" dirty="0"/>
              <a:t>He assumed direction of the nation at the time of its greatest material prosperity and splendor.  This kingdom extending from Mesoptamia to Egypt, comprised some fifty thousand square miles of territory --- the largest in its history.  The people were united and at peace with each other and with surrounding nations.  David had left enviable heritage to his son.” --- Hester, Heart of Hebrew </a:t>
            </a:r>
            <a:r>
              <a:rPr lang="en-US" sz="2200" dirty="0" err="1"/>
              <a:t>Hsitory</a:t>
            </a:r>
            <a:r>
              <a:rPr lang="en-US" sz="2200" dirty="0"/>
              <a:t>, page 189</a:t>
            </a:r>
          </a:p>
          <a:p>
            <a:pPr marL="118872" indent="0">
              <a:buNone/>
            </a:pPr>
            <a:endParaRPr lang="en-US" sz="2200" dirty="0"/>
          </a:p>
          <a:p>
            <a:pPr marL="118872" indent="0">
              <a:buNone/>
            </a:pPr>
            <a:endParaRPr lang="en-US" sz="2200" dirty="0"/>
          </a:p>
        </p:txBody>
      </p:sp>
    </p:spTree>
    <p:extLst>
      <p:ext uri="{BB962C8B-B14F-4D97-AF65-F5344CB8AC3E}">
        <p14:creationId xmlns:p14="http://schemas.microsoft.com/office/powerpoint/2010/main" val="350581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2AB4037-CD8E-7142-A482-D0E6E4F8E2EC}"/>
              </a:ext>
            </a:extLst>
          </p:cNvPr>
          <p:cNvSpPr txBox="1"/>
          <p:nvPr/>
        </p:nvSpPr>
        <p:spPr>
          <a:xfrm>
            <a:off x="685800" y="1143000"/>
            <a:ext cx="7772400" cy="4093428"/>
          </a:xfrm>
          <a:prstGeom prst="rect">
            <a:avLst/>
          </a:prstGeom>
          <a:solidFill>
            <a:schemeClr val="accent3">
              <a:lumMod val="40000"/>
              <a:lumOff val="60000"/>
            </a:schemeClr>
          </a:solidFill>
          <a:ln w="38100">
            <a:solidFill>
              <a:schemeClr val="tx1"/>
            </a:solidFill>
          </a:ln>
        </p:spPr>
        <p:txBody>
          <a:bodyPr wrap="square">
            <a:spAutoFit/>
          </a:bodyPr>
          <a:lstStyle/>
          <a:p>
            <a:r>
              <a:rPr lang="en-US" sz="2600" dirty="0"/>
              <a:t>“God answered Solomon, “Because this was in your heart, and you have not asked for possessions (riches - KJV), wealth, honor, or the life of those who hate you, and have not even asked for long life, but have asked for wisdom and knowledge for yourself that you may govern my people over whom I have made you king, 12 wisdom and knowledge are granted to you. I will also give you riches, possessions, and honor, such as none of the kings had who were before you, and none after you shall have the like” (2 Chr. 1:11-12).</a:t>
            </a:r>
          </a:p>
        </p:txBody>
      </p:sp>
    </p:spTree>
    <p:extLst>
      <p:ext uri="{BB962C8B-B14F-4D97-AF65-F5344CB8AC3E}">
        <p14:creationId xmlns:p14="http://schemas.microsoft.com/office/powerpoint/2010/main" val="282593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idx="4294967295"/>
          </p:nvPr>
        </p:nvSpPr>
        <p:spPr>
          <a:xfrm>
            <a:off x="228602" y="-394573"/>
            <a:ext cx="8229600" cy="1252538"/>
          </a:xfrm>
        </p:spPr>
        <p:txBody>
          <a:bodyPr>
            <a:normAutofit/>
          </a:bodyPr>
          <a:lstStyle/>
          <a:p>
            <a:r>
              <a:rPr lang="en-US" sz="3200" dirty="0">
                <a:solidFill>
                  <a:schemeClr val="accent1"/>
                </a:solidFill>
              </a:rPr>
              <a:t>Laws concerning Israel’s kings</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4294967295"/>
          </p:nvPr>
        </p:nvSpPr>
        <p:spPr>
          <a:xfrm>
            <a:off x="176211" y="533400"/>
            <a:ext cx="8791575" cy="5449887"/>
          </a:xfrm>
        </p:spPr>
        <p:txBody>
          <a:bodyPr>
            <a:normAutofit/>
          </a:bodyPr>
          <a:lstStyle/>
          <a:p>
            <a:pPr marL="89154" indent="0">
              <a:buNone/>
            </a:pPr>
            <a:r>
              <a:rPr lang="en-US" sz="2200" dirty="0"/>
              <a:t>“</a:t>
            </a:r>
            <a:r>
              <a:rPr lang="en-US" sz="2000" dirty="0"/>
              <a:t>Only he must not acquire many horses for himself or cause the people to return to Egypt in order to acquire many horses, since the Lord has said to you, ‘You shall never return that way again.’ 17 And he shall not acquire many wives for himself, lest his heart turn away, nor shall he acquire for himself excessive silver and gold” (Deut. 17:16-17)</a:t>
            </a:r>
          </a:p>
          <a:p>
            <a:pPr marL="89154" indent="0">
              <a:buNone/>
            </a:pPr>
            <a:endParaRPr lang="en-US" sz="2200" dirty="0"/>
          </a:p>
          <a:p>
            <a:pPr marL="89154" indent="0">
              <a:buNone/>
            </a:pPr>
            <a:endParaRPr lang="en-US" sz="2200" dirty="0"/>
          </a:p>
          <a:p>
            <a:pPr marL="603504" indent="-514350">
              <a:buFont typeface="+mj-lt"/>
              <a:buAutoNum type="romanUcPeriod"/>
            </a:pPr>
            <a:endParaRPr lang="en-US" sz="2200" dirty="0"/>
          </a:p>
          <a:p>
            <a:pPr marL="89154" indent="0">
              <a:buNone/>
            </a:pPr>
            <a:endParaRPr lang="en-US" sz="2200" dirty="0"/>
          </a:p>
        </p:txBody>
      </p:sp>
      <p:sp>
        <p:nvSpPr>
          <p:cNvPr id="4" name="TextBox 3">
            <a:extLst>
              <a:ext uri="{FF2B5EF4-FFF2-40B4-BE49-F238E27FC236}">
                <a16:creationId xmlns:a16="http://schemas.microsoft.com/office/drawing/2014/main" id="{57E65875-A2CB-7D4F-9C67-FFE801418DA8}"/>
              </a:ext>
            </a:extLst>
          </p:cNvPr>
          <p:cNvSpPr txBox="1"/>
          <p:nvPr/>
        </p:nvSpPr>
        <p:spPr>
          <a:xfrm>
            <a:off x="176211" y="2290226"/>
            <a:ext cx="8791575" cy="2277547"/>
          </a:xfrm>
          <a:prstGeom prst="rect">
            <a:avLst/>
          </a:prstGeom>
          <a:solidFill>
            <a:schemeClr val="accent3">
              <a:lumMod val="20000"/>
              <a:lumOff val="80000"/>
            </a:schemeClr>
          </a:solidFill>
          <a:ln w="38100">
            <a:solidFill>
              <a:schemeClr val="tx1"/>
            </a:solidFill>
          </a:ln>
        </p:spPr>
        <p:txBody>
          <a:bodyPr wrap="square" rtlCol="0">
            <a:spAutoFit/>
          </a:bodyPr>
          <a:lstStyle/>
          <a:p>
            <a:r>
              <a:rPr lang="en-US" sz="2200" dirty="0"/>
              <a:t>“14 </a:t>
            </a:r>
            <a:r>
              <a:rPr lang="en-US" sz="2000" dirty="0"/>
              <a:t>The weight of the gold that Solomon received yearly was 666 talents,...21 All King Solomon's drinking vessels were of gold, and all the vessels of the House of the Forest of Lebanon were of pure gold. None were of silver; silver was not considered as anything in the days of Solomon...And Solomon gathered together chariots and horsemen. He had 1,400 chariots and 12,000 horsemen, whom he stationed in the chariot cities and with the king in Jerusalem...28 And Solomon's import of horses was from Egypt and </a:t>
            </a:r>
            <a:r>
              <a:rPr lang="en-US" sz="2000" dirty="0" err="1"/>
              <a:t>Kue</a:t>
            </a:r>
            <a:r>
              <a:rPr lang="en-US" sz="2000" dirty="0"/>
              <a:t> ...(1 Ki. 10:14-29).  </a:t>
            </a:r>
          </a:p>
        </p:txBody>
      </p:sp>
      <p:sp>
        <p:nvSpPr>
          <p:cNvPr id="5" name="TextBox 4">
            <a:extLst>
              <a:ext uri="{FF2B5EF4-FFF2-40B4-BE49-F238E27FC236}">
                <a16:creationId xmlns:a16="http://schemas.microsoft.com/office/drawing/2014/main" id="{4D3892DF-B398-9B4F-A08E-ACEF5932855B}"/>
              </a:ext>
            </a:extLst>
          </p:cNvPr>
          <p:cNvSpPr txBox="1"/>
          <p:nvPr/>
        </p:nvSpPr>
        <p:spPr>
          <a:xfrm>
            <a:off x="152398" y="4876800"/>
            <a:ext cx="8791575" cy="1631216"/>
          </a:xfrm>
          <a:prstGeom prst="rect">
            <a:avLst/>
          </a:prstGeom>
          <a:solidFill>
            <a:schemeClr val="accent3">
              <a:lumMod val="20000"/>
              <a:lumOff val="80000"/>
            </a:schemeClr>
          </a:solidFill>
          <a:ln w="38100">
            <a:solidFill>
              <a:schemeClr val="tx1"/>
            </a:solidFill>
          </a:ln>
        </p:spPr>
        <p:txBody>
          <a:bodyPr wrap="square" rtlCol="0">
            <a:spAutoFit/>
          </a:bodyPr>
          <a:lstStyle/>
          <a:p>
            <a:r>
              <a:rPr lang="en-US" sz="2000" dirty="0"/>
              <a:t>“Now King Solomon loved many foreign women...2 from the nations concerning which the Lord had said to the people of Israel, “You shall not enter into marriage with them, neither shall they with you, for surely they will turn away your heart after their gods.” Solomon clung to these in love. 3 He had 700 wives, who were princesses, and 300 concubines. And his wives turned away his heart.” (1 Ki. 11:1-3)</a:t>
            </a:r>
          </a:p>
        </p:txBody>
      </p:sp>
    </p:spTree>
    <p:extLst>
      <p:ext uri="{BB962C8B-B14F-4D97-AF65-F5344CB8AC3E}">
        <p14:creationId xmlns:p14="http://schemas.microsoft.com/office/powerpoint/2010/main" val="346655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C1E92-F1F6-FE44-A68C-A3FDD8EAC6C7}"/>
              </a:ext>
            </a:extLst>
          </p:cNvPr>
          <p:cNvSpPr>
            <a:spLocks noGrp="1"/>
          </p:cNvSpPr>
          <p:nvPr>
            <p:ph type="title"/>
          </p:nvPr>
        </p:nvSpPr>
        <p:spPr/>
        <p:txBody>
          <a:bodyPr/>
          <a:lstStyle/>
          <a:p>
            <a:r>
              <a:rPr lang="en-US" dirty="0"/>
              <a:t>“Vanity” (Futility)</a:t>
            </a:r>
          </a:p>
        </p:txBody>
      </p:sp>
      <p:sp>
        <p:nvSpPr>
          <p:cNvPr id="3" name="Content Placeholder 2">
            <a:extLst>
              <a:ext uri="{FF2B5EF4-FFF2-40B4-BE49-F238E27FC236}">
                <a16:creationId xmlns:a16="http://schemas.microsoft.com/office/drawing/2014/main" id="{EAD8E4A2-97D6-714F-A406-61F25C1F837C}"/>
              </a:ext>
            </a:extLst>
          </p:cNvPr>
          <p:cNvSpPr>
            <a:spLocks noGrp="1"/>
          </p:cNvSpPr>
          <p:nvPr>
            <p:ph idx="1"/>
          </p:nvPr>
        </p:nvSpPr>
        <p:spPr>
          <a:xfrm>
            <a:off x="190500" y="1436751"/>
            <a:ext cx="8763000" cy="5102352"/>
          </a:xfrm>
        </p:spPr>
        <p:txBody>
          <a:bodyPr anchor="t">
            <a:normAutofit fontScale="92500" lnSpcReduction="20000"/>
          </a:bodyPr>
          <a:lstStyle/>
          <a:p>
            <a:pPr marL="118872" indent="0">
              <a:buNone/>
            </a:pPr>
            <a:r>
              <a:rPr lang="en-US" sz="2200" dirty="0"/>
              <a:t>Since Solomon placed such an emphasis on the word “vanity” the word deserves some study.  The Hebrew word for vanity is </a:t>
            </a:r>
            <a:r>
              <a:rPr lang="en-US" sz="2200" i="1" dirty="0" err="1"/>
              <a:t>hebel</a:t>
            </a:r>
            <a:r>
              <a:rPr lang="en-US" sz="2200" dirty="0"/>
              <a:t>, which means in its basic form “breath” but can also mean “vapor,” ”mist,” or “smoke.”  It refers to that which is worthless, empty, and valueless.  When applied to a person , it refers to the emptiness or or futility of individual’s life.  The word appears 37 times in the book. Life “under the sun” is used twenty-nine times and is filled with inequities and uncertainties.</a:t>
            </a:r>
          </a:p>
          <a:p>
            <a:pPr marL="118872" indent="0">
              <a:buNone/>
            </a:pPr>
            <a:endParaRPr lang="en-US" sz="2200" dirty="0"/>
          </a:p>
          <a:p>
            <a:pPr marL="118872" indent="0">
              <a:buNone/>
            </a:pPr>
            <a:r>
              <a:rPr lang="en-US" sz="2200" dirty="0"/>
              <a:t>Solomon used “vanity” in four broad ways in Ecclesiastes:</a:t>
            </a:r>
          </a:p>
          <a:p>
            <a:pPr marL="868680" lvl="1" indent="-457200">
              <a:buFont typeface="+mj-lt"/>
              <a:buAutoNum type="arabicPeriod"/>
            </a:pPr>
            <a:r>
              <a:rPr lang="en-US" sz="2200" dirty="0"/>
              <a:t>Regarding the days of one’s life - nothing below the sun is permanent (1:4, 11; 12:7).  </a:t>
            </a:r>
          </a:p>
          <a:p>
            <a:pPr marL="868680" lvl="1" indent="-457200">
              <a:buFont typeface="+mj-lt"/>
              <a:buAutoNum type="arabicPeriod"/>
            </a:pPr>
            <a:r>
              <a:rPr lang="en-US" sz="2200" dirty="0"/>
              <a:t>In the way people deal with each other - righteousness does not always win over wickedness, good over evil, or wisdom over foolishness (7:15; 8:14).  </a:t>
            </a:r>
          </a:p>
          <a:p>
            <a:pPr marL="868680" lvl="1" indent="-457200">
              <a:buFont typeface="+mj-lt"/>
              <a:buAutoNum type="arabicPeriod"/>
            </a:pPr>
            <a:r>
              <a:rPr lang="en-US" sz="2200" dirty="0"/>
              <a:t>Human works, when God is left out, will not satisfy (the main emphasis in Ecclesiastes) (1:14)</a:t>
            </a:r>
          </a:p>
          <a:p>
            <a:pPr marL="868680" lvl="1" indent="-457200">
              <a:buFont typeface="+mj-lt"/>
              <a:buAutoNum type="arabicPeriod"/>
            </a:pPr>
            <a:r>
              <a:rPr lang="en-US" sz="2200" dirty="0"/>
              <a:t>Earthly wealth is pure vanity when used unwisely - it blinds and causes people to fail to see life’s real blessings (4:7-8; 5:10; 6:2).  </a:t>
            </a:r>
          </a:p>
          <a:p>
            <a:endParaRPr lang="en-US" sz="2000" dirty="0"/>
          </a:p>
          <a:p>
            <a:endParaRPr lang="en-US" dirty="0"/>
          </a:p>
        </p:txBody>
      </p:sp>
    </p:spTree>
    <p:extLst>
      <p:ext uri="{BB962C8B-B14F-4D97-AF65-F5344CB8AC3E}">
        <p14:creationId xmlns:p14="http://schemas.microsoft.com/office/powerpoint/2010/main" val="380770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a:bodyPr>
          <a:lstStyle/>
          <a:p>
            <a:pPr marL="89154" indent="0">
              <a:buNone/>
            </a:pPr>
            <a:r>
              <a:rPr lang="en-US" sz="2200" dirty="0"/>
              <a:t>The title “Ecclesiastes” comes from a Greek word indicating a person who calls an assembly, so it makes sense that the author identified himself in Ecclesiastes 1:1 by the Hebrew word </a:t>
            </a:r>
            <a:r>
              <a:rPr lang="en-US" sz="2200" i="1" dirty="0" err="1"/>
              <a:t>qoheleth</a:t>
            </a:r>
            <a:r>
              <a:rPr lang="en-US" sz="2200" dirty="0"/>
              <a:t>, translated as “Preacher.” Despite leaving only this rather mysterious name to indicate his identity, evidence in the book, along with most Jewish and Christian tradition, suggests that King Solomon authored Ecclesiastes.</a:t>
            </a:r>
          </a:p>
          <a:p>
            <a:pPr marL="89154" indent="0">
              <a:buNone/>
            </a:pPr>
            <a:endParaRPr lang="en-US" sz="2200" dirty="0"/>
          </a:p>
          <a:p>
            <a:pPr marL="89154" indent="0">
              <a:buNone/>
            </a:pPr>
            <a:r>
              <a:rPr lang="en-US" sz="2200" dirty="0"/>
              <a:t>The Preacher went on to call himself “the son of David, king in Jerusalem,” one who has increased in “wisdom more than all who were over Jerusalem before me, “and one who has collected many proverbs” (</a:t>
            </a:r>
            <a:r>
              <a:rPr lang="en-US" sz="2200" dirty="0" err="1"/>
              <a:t>Ecc</a:t>
            </a:r>
            <a:r>
              <a:rPr lang="en-US" sz="2200" dirty="0"/>
              <a:t>. 1:1, 16; 12:9).  Solomon followed David on the throne in Jerusalem as the only Davidic son to rule over all Israel from that city (1:12).  He was the wisest man in the world during his time (1 Ki. 4:29–30) and wrote most of the book of Proverbs (Pro. 1:1; 10:1; 25:1).  Therefore, we can safely identify Solomon as the </a:t>
            </a:r>
            <a:r>
              <a:rPr lang="en-US" sz="2200" i="1" dirty="0" err="1"/>
              <a:t>qoheleth</a:t>
            </a:r>
            <a:r>
              <a:rPr lang="en-US" sz="2200" i="1" dirty="0"/>
              <a:t> </a:t>
            </a:r>
            <a:r>
              <a:rPr lang="en-US" sz="2200" dirty="0"/>
              <a:t>of the opening verse.</a:t>
            </a:r>
          </a:p>
        </p:txBody>
      </p:sp>
    </p:spTree>
    <p:extLst>
      <p:ext uri="{BB962C8B-B14F-4D97-AF65-F5344CB8AC3E}">
        <p14:creationId xmlns:p14="http://schemas.microsoft.com/office/powerpoint/2010/main" val="2314448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304800" y="1600200"/>
            <a:ext cx="8610600" cy="4953000"/>
          </a:xfrm>
        </p:spPr>
        <p:txBody>
          <a:bodyPr>
            <a:noAutofit/>
          </a:bodyPr>
          <a:lstStyle/>
          <a:p>
            <a:pPr marL="89154" indent="0">
              <a:buNone/>
            </a:pPr>
            <a:r>
              <a:rPr lang="en-US" sz="2400" dirty="0"/>
              <a:t>With Solomon as the author of the book, we know it had to have been written sometime before his death in 931 BC.  The content of Ecclesiastes reflects someone looking back on a life that was long on experience but short on lasting rewards.  As king, he had the opportunity and resources to pursue the rewards of wisdom, pleasure, and work in and of themselves.  Yet the world-weary tone of the writing suggests that late in life, he looked back on his folly with regret, pointing us to a better, simpler life lived in light of God’s direction (</a:t>
            </a:r>
            <a:r>
              <a:rPr lang="en-US" sz="2400" dirty="0" err="1"/>
              <a:t>Ecc</a:t>
            </a:r>
            <a:r>
              <a:rPr lang="en-US" sz="2400" dirty="0"/>
              <a:t>. 12:13–14).</a:t>
            </a:r>
          </a:p>
          <a:p>
            <a:pPr marL="89154" indent="0">
              <a:buNone/>
            </a:pPr>
            <a:endParaRPr lang="en-US" sz="2400" dirty="0"/>
          </a:p>
        </p:txBody>
      </p:sp>
    </p:spTree>
    <p:extLst>
      <p:ext uri="{BB962C8B-B14F-4D97-AF65-F5344CB8AC3E}">
        <p14:creationId xmlns:p14="http://schemas.microsoft.com/office/powerpoint/2010/main" val="1697303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3391</TotalTime>
  <Words>2459</Words>
  <Application>Microsoft Macintosh PowerPoint</Application>
  <PresentationFormat>On-screen Show (4:3)</PresentationFormat>
  <Paragraphs>228</Paragraphs>
  <Slides>14</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Abadi MT Condensed Extra Bold</vt:lpstr>
      <vt:lpstr>Arial</vt:lpstr>
      <vt:lpstr>Arial Black</vt:lpstr>
      <vt:lpstr>Arial Narrow</vt:lpstr>
      <vt:lpstr>Calibri</vt:lpstr>
      <vt:lpstr>Corbel</vt:lpstr>
      <vt:lpstr>Wingdings</vt:lpstr>
      <vt:lpstr>Wingdings 2</vt:lpstr>
      <vt:lpstr>Wingdings 3</vt:lpstr>
      <vt:lpstr>Module</vt:lpstr>
      <vt:lpstr>Purposeful Living</vt:lpstr>
      <vt:lpstr>Ecclesiastes</vt:lpstr>
      <vt:lpstr>PowerPoint Presentation</vt:lpstr>
      <vt:lpstr>Solomon</vt:lpstr>
      <vt:lpstr>PowerPoint Presentation</vt:lpstr>
      <vt:lpstr>Laws concerning Israel’s kings</vt:lpstr>
      <vt:lpstr>“Vanity” (Futility)</vt:lpstr>
      <vt:lpstr>Who wrote the book?</vt:lpstr>
      <vt:lpstr>Where are we?</vt:lpstr>
      <vt:lpstr>Why is Ecclesiastes so important?</vt:lpstr>
      <vt:lpstr>What's the point?</vt:lpstr>
      <vt:lpstr>How do I apply this?</vt:lpstr>
      <vt:lpstr>Brief Outline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65</cp:revision>
  <dcterms:created xsi:type="dcterms:W3CDTF">2010-11-07T11:38:16Z</dcterms:created>
  <dcterms:modified xsi:type="dcterms:W3CDTF">2022-12-29T19:36:33Z</dcterms:modified>
</cp:coreProperties>
</file>